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notesSlides/notesSlide3.xml" ContentType="application/vnd.openxmlformats-officedocument.presentationml.notesSlide+xml"/>
  <Override PartName="/ppt/tags/tag24.xml" ContentType="application/vnd.openxmlformats-officedocument.presentationml.tags+xml"/>
  <Override PartName="/ppt/notesSlides/notesSlide4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5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charts/chart5.xml" ContentType="application/vnd.openxmlformats-officedocument.drawingml.chart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notesSlides/notesSlide11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tags/tag182.xml" ContentType="application/vnd.openxmlformats-officedocument.presentationml.tags+xml"/>
  <Override PartName="/ppt/notesSlides/notesSlide13.xml" ContentType="application/vnd.openxmlformats-officedocument.presentationml.notesSl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14.xml" ContentType="application/vnd.openxmlformats-officedocument.presentationml.notesSlide+xml"/>
  <Override PartName="/ppt/tags/tag18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5" r:id="rId1"/>
    <p:sldMasterId id="2147483917" r:id="rId2"/>
  </p:sldMasterIdLst>
  <p:notesMasterIdLst>
    <p:notesMasterId r:id="rId28"/>
  </p:notesMasterIdLst>
  <p:handoutMasterIdLst>
    <p:handoutMasterId r:id="rId29"/>
  </p:handoutMasterIdLst>
  <p:sldIdLst>
    <p:sldId id="2145707256" r:id="rId3"/>
    <p:sldId id="2145707268" r:id="rId4"/>
    <p:sldId id="2145707315" r:id="rId5"/>
    <p:sldId id="2145707316" r:id="rId6"/>
    <p:sldId id="2145707317" r:id="rId7"/>
    <p:sldId id="2145707314" r:id="rId8"/>
    <p:sldId id="2145707265" r:id="rId9"/>
    <p:sldId id="2145707336" r:id="rId10"/>
    <p:sldId id="2145707296" r:id="rId11"/>
    <p:sldId id="2145707334" r:id="rId12"/>
    <p:sldId id="2145707281" r:id="rId13"/>
    <p:sldId id="2145707326" r:id="rId14"/>
    <p:sldId id="2145707286" r:id="rId15"/>
    <p:sldId id="2145707298" r:id="rId16"/>
    <p:sldId id="257" r:id="rId17"/>
    <p:sldId id="2145707327" r:id="rId18"/>
    <p:sldId id="2145707337" r:id="rId19"/>
    <p:sldId id="2145707285" r:id="rId20"/>
    <p:sldId id="2145707329" r:id="rId21"/>
    <p:sldId id="15001167" r:id="rId22"/>
    <p:sldId id="15001171" r:id="rId23"/>
    <p:sldId id="15001172" r:id="rId24"/>
    <p:sldId id="2145707338" r:id="rId25"/>
    <p:sldId id="293" r:id="rId26"/>
    <p:sldId id="2145707335" r:id="rId27"/>
  </p:sldIdLst>
  <p:sldSz cx="12192000" cy="6858000"/>
  <p:notesSz cx="6742113" cy="9875838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nergy" initials="C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6C"/>
    <a:srgbClr val="E6F0EB"/>
    <a:srgbClr val="00B0F0"/>
    <a:srgbClr val="C0C0C0"/>
    <a:srgbClr val="F8C260"/>
    <a:srgbClr val="A7CCE3"/>
    <a:srgbClr val="B20C43"/>
    <a:srgbClr val="82B599"/>
    <a:srgbClr val="F50F64"/>
    <a:srgbClr val="0065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05" autoAdjust="0"/>
    <p:restoredTop sz="94816" autoAdjust="0"/>
  </p:normalViewPr>
  <p:slideViewPr>
    <p:cSldViewPr snapToGrid="0">
      <p:cViewPr varScale="1">
        <p:scale>
          <a:sx n="58" d="100"/>
          <a:sy n="58" d="100"/>
        </p:scale>
        <p:origin x="66" y="456"/>
      </p:cViewPr>
      <p:guideLst/>
    </p:cSldViewPr>
  </p:slideViewPr>
  <p:outlineViewPr>
    <p:cViewPr>
      <p:scale>
        <a:sx n="33" d="100"/>
        <a:sy n="33" d="100"/>
      </p:scale>
      <p:origin x="0" y="-1812"/>
    </p:cViewPr>
  </p:outlin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45" d="100"/>
          <a:sy n="45" d="100"/>
        </p:scale>
        <p:origin x="276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9.xlsb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0.xlsb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1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5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6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7.xlsb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8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747621712367094E-3"/>
          <c:y val="0.19119286510590858"/>
          <c:w val="0.98545047565752653"/>
          <c:h val="0.6722408026755852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D6D7D9"/>
            </a:solidFill>
            <a:ln w="6350" cmpd="sng" algn="ctr">
              <a:solidFill>
                <a:srgbClr val="007770"/>
              </a:solidFill>
              <a:prstDash val="solid"/>
            </a:ln>
          </c:spPr>
          <c:invertIfNegative val="0"/>
          <c:dPt>
            <c:idx val="3"/>
            <c:invertIfNegative val="0"/>
            <c:bubble3D val="0"/>
            <c:spPr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 w="6350" cmpd="sng" algn="ctr">
                <a:solidFill>
                  <a:srgbClr val="00777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FE74-4574-A169-4E90D72C09E9}"/>
              </c:ext>
            </c:extLst>
          </c:dPt>
          <c:dPt>
            <c:idx val="5"/>
            <c:invertIfNegative val="0"/>
            <c:bubble3D val="0"/>
            <c:spPr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 w="6350" cmpd="sng" algn="ctr">
                <a:solidFill>
                  <a:srgbClr val="00777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FE74-4574-A169-4E90D72C09E9}"/>
              </c:ext>
            </c:extLst>
          </c:dPt>
          <c:dPt>
            <c:idx val="7"/>
            <c:invertIfNegative val="0"/>
            <c:bubble3D val="0"/>
            <c:spPr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 w="6350" cmpd="sng" algn="ctr">
                <a:solidFill>
                  <a:srgbClr val="00777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FE74-4574-A169-4E90D72C09E9}"/>
              </c:ext>
            </c:extLst>
          </c:dPt>
          <c:dPt>
            <c:idx val="12"/>
            <c:invertIfNegative val="0"/>
            <c:bubble3D val="0"/>
            <c:spPr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 w="6350" cmpd="sng" algn="ctr">
                <a:solidFill>
                  <a:srgbClr val="00777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FE74-4574-A169-4E90D72C09E9}"/>
              </c:ext>
            </c:extLst>
          </c:dPt>
          <c:dPt>
            <c:idx val="16"/>
            <c:invertIfNegative val="0"/>
            <c:bubble3D val="0"/>
            <c:spPr>
              <a:solidFill>
                <a:srgbClr val="00646C"/>
              </a:solidFill>
              <a:ln w="6350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FE74-4574-A169-4E90D72C09E9}"/>
              </c:ext>
            </c:extLst>
          </c:dPt>
          <c:dLbls>
            <c:dLbl>
              <c:idx val="0"/>
              <c:layout>
                <c:manualLayout>
                  <c:x val="0"/>
                  <c:y val="-0.3913043478260869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rgbClr val="3F3F3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FE74-4574-A169-4E90D72C09E9}"/>
                </c:ext>
              </c:extLst>
            </c:dLbl>
            <c:dLbl>
              <c:idx val="1"/>
              <c:layout>
                <c:manualLayout>
                  <c:x val="0"/>
                  <c:y val="-0.3500557413600892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rgbClr val="3F3F3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FE74-4574-A169-4E90D72C09E9}"/>
                </c:ext>
              </c:extLst>
            </c:dLbl>
            <c:dLbl>
              <c:idx val="2"/>
              <c:layout>
                <c:manualLayout>
                  <c:x val="0"/>
                  <c:y val="-0.3311036789297658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rgbClr val="3F3F3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FE74-4574-A169-4E90D72C09E9}"/>
                </c:ext>
              </c:extLst>
            </c:dLbl>
            <c:dLbl>
              <c:idx val="3"/>
              <c:layout>
                <c:manualLayout>
                  <c:x val="0"/>
                  <c:y val="-0.3249721293199553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rgbClr val="3F3F3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FE74-4574-A169-4E90D72C09E9}"/>
                </c:ext>
              </c:extLst>
            </c:dLbl>
            <c:dLbl>
              <c:idx val="4"/>
              <c:layout>
                <c:manualLayout>
                  <c:x val="0"/>
                  <c:y val="-0.3216276477146042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rgbClr val="3F3F3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FE74-4574-A169-4E90D72C09E9}"/>
                </c:ext>
              </c:extLst>
            </c:dLbl>
            <c:dLbl>
              <c:idx val="5"/>
              <c:layout>
                <c:manualLayout>
                  <c:x val="0"/>
                  <c:y val="-0.3138238573021181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rgbClr val="3F3F3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FE74-4574-A169-4E90D72C09E9}"/>
                </c:ext>
              </c:extLst>
            </c:dLbl>
            <c:dLbl>
              <c:idx val="6"/>
              <c:layout>
                <c:manualLayout>
                  <c:x val="0"/>
                  <c:y val="-0.3054626532887402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rgbClr val="3F3F3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FE74-4574-A169-4E90D72C09E9}"/>
                </c:ext>
              </c:extLst>
            </c:dLbl>
            <c:dLbl>
              <c:idx val="7"/>
              <c:layout>
                <c:manualLayout>
                  <c:x val="0"/>
                  <c:y val="-0.2959866220735786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rgbClr val="3F3F3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FE74-4574-A169-4E90D72C09E9}"/>
                </c:ext>
              </c:extLst>
            </c:dLbl>
            <c:dLbl>
              <c:idx val="8"/>
              <c:layout>
                <c:manualLayout>
                  <c:x val="0"/>
                  <c:y val="-0.2709030100334448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rgbClr val="3F3F3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FE74-4574-A169-4E90D72C09E9}"/>
                </c:ext>
              </c:extLst>
            </c:dLbl>
            <c:dLbl>
              <c:idx val="9"/>
              <c:layout>
                <c:manualLayout>
                  <c:x val="0"/>
                  <c:y val="-0.24972129319955408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rgbClr val="3F3F3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FE74-4574-A169-4E90D72C09E9}"/>
                </c:ext>
              </c:extLst>
            </c:dLbl>
            <c:dLbl>
              <c:idx val="10"/>
              <c:layout>
                <c:manualLayout>
                  <c:x val="0"/>
                  <c:y val="-0.2480490523968784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rgbClr val="3F3F3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FE74-4574-A169-4E90D72C09E9}"/>
                </c:ext>
              </c:extLst>
            </c:dLbl>
            <c:dLbl>
              <c:idx val="11"/>
              <c:layout>
                <c:manualLayout>
                  <c:x val="0"/>
                  <c:y val="-0.2452619843924191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rgbClr val="3F3F3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FE74-4574-A169-4E90D72C09E9}"/>
                </c:ext>
              </c:extLst>
            </c:dLbl>
            <c:dLbl>
              <c:idx val="12"/>
              <c:layout>
                <c:manualLayout>
                  <c:x val="0"/>
                  <c:y val="-0.24358974358974358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rgbClr val="3F3F3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FE74-4574-A169-4E90D72C09E9}"/>
                </c:ext>
              </c:extLst>
            </c:dLbl>
            <c:dLbl>
              <c:idx val="13"/>
              <c:layout>
                <c:manualLayout>
                  <c:x val="0"/>
                  <c:y val="-0.2402452619843924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rgbClr val="3F3F3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FE74-4574-A169-4E90D72C09E9}"/>
                </c:ext>
              </c:extLst>
            </c:dLbl>
            <c:dLbl>
              <c:idx val="14"/>
              <c:layout>
                <c:manualLayout>
                  <c:x val="0"/>
                  <c:y val="-0.21460423634336678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rgbClr val="3F3F3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FE74-4574-A169-4E90D72C09E9}"/>
                </c:ext>
              </c:extLst>
            </c:dLbl>
            <c:dLbl>
              <c:idx val="15"/>
              <c:layout>
                <c:manualLayout>
                  <c:x val="0"/>
                  <c:y val="-0.2123745819397993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rgbClr val="3F3F3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FE74-4574-A169-4E90D72C09E9}"/>
                </c:ext>
              </c:extLst>
            </c:dLbl>
            <c:dLbl>
              <c:idx val="16"/>
              <c:layout>
                <c:manualLayout>
                  <c:x val="0"/>
                  <c:y val="-0.2040133779264214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rgbClr val="3F3F3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FE74-4574-A169-4E90D72C09E9}"/>
                </c:ext>
              </c:extLst>
            </c:dLbl>
            <c:dLbl>
              <c:idx val="17"/>
              <c:layout>
                <c:manualLayout>
                  <c:x val="0"/>
                  <c:y val="-0.1755852842809364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rgbClr val="3F3F3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FE74-4574-A169-4E90D72C09E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Sheet1!$A$1:$R$1</c:f>
              <c:numCache>
                <c:formatCode>General</c:formatCode>
                <c:ptCount val="18"/>
                <c:pt idx="0">
                  <c:v>52.880688762126638</c:v>
                </c:pt>
                <c:pt idx="1">
                  <c:v>46.403434782720851</c:v>
                </c:pt>
                <c:pt idx="2">
                  <c:v>43.465240939303513</c:v>
                </c:pt>
                <c:pt idx="3">
                  <c:v>42.45273807854705</c:v>
                </c:pt>
                <c:pt idx="4">
                  <c:v>41.963909077707143</c:v>
                </c:pt>
                <c:pt idx="5">
                  <c:v>40.679003451473157</c:v>
                </c:pt>
                <c:pt idx="6">
                  <c:v>39.422694880183414</c:v>
                </c:pt>
                <c:pt idx="7">
                  <c:v>37.840351770734799</c:v>
                </c:pt>
                <c:pt idx="8">
                  <c:v>33.947643944850874</c:v>
                </c:pt>
                <c:pt idx="9">
                  <c:v>30.584752703903646</c:v>
                </c:pt>
                <c:pt idx="10">
                  <c:v>30.350394084695118</c:v>
                </c:pt>
                <c:pt idx="11">
                  <c:v>29.848422074098014</c:v>
                </c:pt>
                <c:pt idx="12">
                  <c:v>29.695070927682053</c:v>
                </c:pt>
                <c:pt idx="13">
                  <c:v>29.067728969564342</c:v>
                </c:pt>
                <c:pt idx="14">
                  <c:v>25.098076196932823</c:v>
                </c:pt>
                <c:pt idx="15">
                  <c:v>24.791861315431937</c:v>
                </c:pt>
                <c:pt idx="16">
                  <c:v>23.393236880428866</c:v>
                </c:pt>
                <c:pt idx="17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E74-4574-A169-4E90D72C09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320440015"/>
        <c:axId val="1"/>
      </c:barChart>
      <c:catAx>
        <c:axId val="132044001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2.880688762126638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320440015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35833011209895"/>
          <c:y val="7.1322985957132295E-2"/>
          <c:w val="0.72516428295322766"/>
          <c:h val="0.8573540280857353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D6D7D9"/>
            </a:solidFill>
            <a:ln w="6350" cmpd="sng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39466563587166603"/>
                  <c:y val="1.1086474501108647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7FCA-4DA7-90E5-3741E7DC16AB}"/>
                </c:ext>
              </c:extLst>
            </c:dLbl>
            <c:dLbl>
              <c:idx val="1"/>
              <c:layout>
                <c:manualLayout>
                  <c:x val="0.45303440278314649"/>
                  <c:y val="1.1086474501108647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7FCA-4DA7-90E5-3741E7DC16AB}"/>
                </c:ext>
              </c:extLst>
            </c:dLbl>
            <c:dLbl>
              <c:idx val="2"/>
              <c:layout>
                <c:manualLayout>
                  <c:x val="0.15809818322381136"/>
                  <c:y val="1.1086474501108647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7FCA-4DA7-90E5-3741E7DC16AB}"/>
                </c:ext>
              </c:extLst>
            </c:dLbl>
            <c:dLbl>
              <c:idx val="3"/>
              <c:layout>
                <c:manualLayout>
                  <c:x val="0.11480479319675299"/>
                  <c:y val="1.1086474501108647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7FCA-4DA7-90E5-3741E7DC16AB}"/>
                </c:ext>
              </c:extLst>
            </c:dLbl>
            <c:dLbl>
              <c:idx val="4"/>
              <c:layout>
                <c:manualLayout>
                  <c:x val="6.7645921917278695E-2"/>
                  <c:y val="1.1086474501108647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7FCA-4DA7-90E5-3741E7DC16AB}"/>
                </c:ext>
              </c:extLst>
            </c:dLbl>
            <c:dLbl>
              <c:idx val="5"/>
              <c:layout>
                <c:manualLayout>
                  <c:x val="6.7645921917278695E-2"/>
                  <c:y val="1.1086474501108647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7FCA-4DA7-90E5-3741E7DC16A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696752</c:v>
                </c:pt>
                <c:pt idx="1">
                  <c:v>830428</c:v>
                </c:pt>
                <c:pt idx="2">
                  <c:v>155064</c:v>
                </c:pt>
                <c:pt idx="3">
                  <c:v>86911</c:v>
                </c:pt>
                <c:pt idx="4">
                  <c:v>2873</c:v>
                </c:pt>
                <c:pt idx="5">
                  <c:v>2150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FCA-4DA7-90E5-3741E7DC16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255759327"/>
        <c:axId val="1"/>
      </c:barChart>
      <c:catAx>
        <c:axId val="1255759327"/>
        <c:scaling>
          <c:orientation val="maxMin"/>
        </c:scaling>
        <c:delete val="0"/>
        <c:axPos val="r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axMin"/>
          <c:max val="830428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255759327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378450578806767E-2"/>
          <c:y val="2.1452145214521452E-2"/>
          <c:w val="0.95146927871772036"/>
          <c:h val="0.95709570957095713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D6D7D9"/>
            </a:solidFill>
            <a:ln w="6350" cmpd="sng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Sheet1!$A$1:$F$1</c:f>
              <c:numCache>
                <c:formatCode>General</c:formatCode>
                <c:ptCount val="6"/>
                <c:pt idx="0">
                  <c:v>0</c:v>
                </c:pt>
                <c:pt idx="1">
                  <c:v>2639003552.4299998</c:v>
                </c:pt>
                <c:pt idx="2">
                  <c:v>4530827061.7250004</c:v>
                </c:pt>
                <c:pt idx="3">
                  <c:v>5470627133.2840004</c:v>
                </c:pt>
                <c:pt idx="4">
                  <c:v>363398366.92699999</c:v>
                </c:pt>
                <c:pt idx="5">
                  <c:v>574356162.80299997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34-46A7-BDB3-6CEC3E470B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255764127"/>
        <c:axId val="1"/>
      </c:barChart>
      <c:catAx>
        <c:axId val="1255764127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470627133.2840004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255764127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534121235226839E-2"/>
          <c:y val="0.10112359550561797"/>
          <c:w val="0.92260770110560431"/>
          <c:h val="0.797752808988764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D6D7D9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C1C0-43A0-9E4C-61B391758408}"/>
              </c:ext>
            </c:extLst>
          </c:dPt>
          <c:dLbls>
            <c:dLbl>
              <c:idx val="0"/>
              <c:layout>
                <c:manualLayout>
                  <c:x val="0.49409073579870377"/>
                  <c:y val="1.4981273408239701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C1C0-43A0-9E4C-61B391758408}"/>
                </c:ext>
              </c:extLst>
            </c:dLbl>
            <c:dLbl>
              <c:idx val="1"/>
              <c:layout>
                <c:manualLayout>
                  <c:x val="0.45196340068623714"/>
                  <c:y val="1.4981273408239701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C1C0-43A0-9E4C-61B391758408}"/>
                </c:ext>
              </c:extLst>
            </c:dLbl>
            <c:dLbl>
              <c:idx val="2"/>
              <c:layout>
                <c:manualLayout>
                  <c:x val="0.33473122378955394"/>
                  <c:y val="1.4981273408239701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C1C0-43A0-9E4C-61B391758408}"/>
                </c:ext>
              </c:extLst>
            </c:dLbl>
            <c:dLbl>
              <c:idx val="3"/>
              <c:layout>
                <c:manualLayout>
                  <c:x val="0.29336637438048035"/>
                  <c:y val="1.4981273408239701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C1C0-43A0-9E4C-61B391758408}"/>
                </c:ext>
              </c:extLst>
            </c:dLbl>
            <c:dLbl>
              <c:idx val="4"/>
              <c:layout>
                <c:manualLayout>
                  <c:x val="0.28478841021730844"/>
                  <c:y val="1.4981273408239701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C1C0-43A0-9E4C-61B391758408}"/>
                </c:ext>
              </c:extLst>
            </c:dLbl>
            <c:dLbl>
              <c:idx val="5"/>
              <c:layout>
                <c:manualLayout>
                  <c:x val="0.24799847502859321"/>
                  <c:y val="1.4981273408239701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C1C0-43A0-9E4C-61B391758408}"/>
                </c:ext>
              </c:extLst>
            </c:dLbl>
            <c:dLbl>
              <c:idx val="6"/>
              <c:layout>
                <c:manualLayout>
                  <c:x val="0.23922988943957302"/>
                  <c:y val="1.4981273408239701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C1C0-43A0-9E4C-61B391758408}"/>
                </c:ext>
              </c:extLst>
            </c:dLbl>
            <c:dLbl>
              <c:idx val="7"/>
              <c:layout>
                <c:manualLayout>
                  <c:x val="0.22093023255813954"/>
                  <c:y val="1.4981273408239701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C1C0-43A0-9E4C-61B391758408}"/>
                </c:ext>
              </c:extLst>
            </c:dLbl>
            <c:dLbl>
              <c:idx val="8"/>
              <c:layout>
                <c:manualLayout>
                  <c:x val="0.18795272588638964"/>
                  <c:y val="1.4981273408239701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C1C0-43A0-9E4C-61B391758408}"/>
                </c:ext>
              </c:extLst>
            </c:dLbl>
            <c:dLbl>
              <c:idx val="9"/>
              <c:layout>
                <c:manualLayout>
                  <c:x val="8.5017155928326343E-2"/>
                  <c:y val="1.4981273408239701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C1C0-43A0-9E4C-61B391758408}"/>
                </c:ext>
              </c:extLst>
            </c:dLbl>
            <c:dLbl>
              <c:idx val="10"/>
              <c:layout>
                <c:manualLayout>
                  <c:x val="6.6908120472741139E-2"/>
                  <c:y val="1.4981273408239701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C1C0-43A0-9E4C-61B391758408}"/>
                </c:ext>
              </c:extLst>
            </c:dLbl>
            <c:dLbl>
              <c:idx val="11"/>
              <c:layout>
                <c:manualLayout>
                  <c:x val="2.3637056805184901E-2"/>
                  <c:y val="1.4981273408239701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C1C0-43A0-9E4C-61B39175840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Sheet1!$A$1:$M$1</c:f>
              <c:numCache>
                <c:formatCode>General</c:formatCode>
                <c:ptCount val="13"/>
                <c:pt idx="0">
                  <c:v>159</c:v>
                </c:pt>
                <c:pt idx="1">
                  <c:v>145</c:v>
                </c:pt>
                <c:pt idx="2">
                  <c:v>106</c:v>
                </c:pt>
                <c:pt idx="3">
                  <c:v>95</c:v>
                </c:pt>
                <c:pt idx="4">
                  <c:v>92.2</c:v>
                </c:pt>
                <c:pt idx="5">
                  <c:v>80</c:v>
                </c:pt>
                <c:pt idx="6">
                  <c:v>77</c:v>
                </c:pt>
                <c:pt idx="7">
                  <c:v>71</c:v>
                </c:pt>
                <c:pt idx="8">
                  <c:v>60</c:v>
                </c:pt>
                <c:pt idx="9">
                  <c:v>25.8</c:v>
                </c:pt>
                <c:pt idx="10">
                  <c:v>19.7</c:v>
                </c:pt>
                <c:pt idx="11">
                  <c:v>8.1999999999999993</c:v>
                </c:pt>
                <c:pt idx="12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1C0-43A0-9E4C-61B3917584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713017343"/>
        <c:axId val="1"/>
      </c:barChart>
      <c:catAx>
        <c:axId val="713017343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59"/>
          <c:min val="5.6"/>
        </c:scaling>
        <c:delete val="1"/>
        <c:axPos val="t"/>
        <c:numFmt formatCode="General" sourceLinked="1"/>
        <c:majorTickMark val="out"/>
        <c:minorTickMark val="none"/>
        <c:tickLblPos val="nextTo"/>
        <c:crossAx val="713017343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730878186968839E-2"/>
          <c:y val="0.15090189177298724"/>
          <c:w val="0.97053824362606234"/>
          <c:h val="0.7413110426748790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656D"/>
            </a:solidFill>
            <a:ln w="3175" cmpd="sng" algn="ctr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0.1597008358996920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D876-4363-AA09-45D54F39847F}"/>
                </c:ext>
              </c:extLst>
            </c:dLbl>
            <c:dLbl>
              <c:idx val="1"/>
              <c:layout>
                <c:manualLayout>
                  <c:x val="0"/>
                  <c:y val="-0.17421909370875496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D876-4363-AA09-45D54F39847F}"/>
                </c:ext>
              </c:extLst>
            </c:dLbl>
            <c:dLbl>
              <c:idx val="2"/>
              <c:layout>
                <c:manualLayout>
                  <c:x val="0"/>
                  <c:y val="-0.21909370875494941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D876-4363-AA09-45D54F39847F}"/>
                </c:ext>
              </c:extLst>
            </c:dLbl>
            <c:dLbl>
              <c:idx val="3"/>
              <c:layout>
                <c:manualLayout>
                  <c:x val="0"/>
                  <c:y val="-0.27540695116586011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D876-4363-AA09-45D54F39847F}"/>
                </c:ext>
              </c:extLst>
            </c:dLbl>
            <c:dLbl>
              <c:idx val="4"/>
              <c:layout>
                <c:manualLayout>
                  <c:x val="0"/>
                  <c:y val="-0.36163660360756711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D876-4363-AA09-45D54F39847F}"/>
                </c:ext>
              </c:extLst>
            </c:dLbl>
            <c:dLbl>
              <c:idx val="5"/>
              <c:layout>
                <c:manualLayout>
                  <c:x val="0"/>
                  <c:y val="-0.41443026836779584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D876-4363-AA09-45D54F39847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0.67964369333488994</c:v>
                </c:pt>
                <c:pt idx="1">
                  <c:v>0.7675913395085</c:v>
                </c:pt>
                <c:pt idx="2">
                  <c:v>1.0288218277610801</c:v>
                </c:pt>
                <c:pt idx="3">
                  <c:v>1.3575517838309801</c:v>
                </c:pt>
                <c:pt idx="4">
                  <c:v>1.8656489976475901</c:v>
                </c:pt>
                <c:pt idx="5">
                  <c:v>2.1732973063001801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876-4363-AA09-45D54F398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468392672"/>
        <c:axId val="1"/>
      </c:barChart>
      <c:catAx>
        <c:axId val="146839267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.173297306300180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46839267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586921850079744E-2"/>
          <c:y val="0.1285607196401799"/>
          <c:w val="0.96682615629984048"/>
          <c:h val="0.7796101949025486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C0C0C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25074962518740629"/>
                </c:manualLayout>
              </c:layout>
              <c:numFmt formatCode="&quot; &quot;#,##0.0&quot;   &quot;;&quot; &quot;#,##0.0&quot;   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8AD8-4218-9A80-0B0D81EE7D64}"/>
                </c:ext>
              </c:extLst>
            </c:dLbl>
            <c:dLbl>
              <c:idx val="1"/>
              <c:layout>
                <c:manualLayout>
                  <c:x val="0"/>
                  <c:y val="-0.36919040479760118"/>
                </c:manualLayout>
              </c:layout>
              <c:numFmt formatCode="&quot; &quot;#,##0.0&quot;   &quot;;&quot; &quot;#,##0.0&quot;   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8AD8-4218-9A80-0B0D81EE7D64}"/>
                </c:ext>
              </c:extLst>
            </c:dLbl>
            <c:dLbl>
              <c:idx val="2"/>
              <c:layout>
                <c:manualLayout>
                  <c:x val="0"/>
                  <c:y val="-0.3504497751124438"/>
                </c:manualLayout>
              </c:layout>
              <c:numFmt formatCode="&quot; &quot;#,##0.0&quot;   &quot;;&quot; &quot;#,##0.0&quot;   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8AD8-4218-9A80-0B0D81EE7D64}"/>
                </c:ext>
              </c:extLst>
            </c:dLbl>
            <c:dLbl>
              <c:idx val="3"/>
              <c:layout>
                <c:manualLayout>
                  <c:x val="0"/>
                  <c:y val="-0.35569715142428787"/>
                </c:manualLayout>
              </c:layout>
              <c:numFmt formatCode="&quot; &quot;#,##0.0&quot;   &quot;;&quot; &quot;#,##0.0&quot;   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8AD8-4218-9A80-0B0D81EE7D64}"/>
                </c:ext>
              </c:extLst>
            </c:dLbl>
            <c:dLbl>
              <c:idx val="4"/>
              <c:layout>
                <c:manualLayout>
                  <c:x val="0"/>
                  <c:y val="-0.31521739130434784"/>
                </c:manualLayout>
              </c:layout>
              <c:numFmt formatCode="&quot; &quot;#,##0.0&quot;   &quot;;&quot; &quot;#,##0.0&quot;   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8AD8-4218-9A80-0B0D81EE7D64}"/>
                </c:ext>
              </c:extLst>
            </c:dLbl>
            <c:dLbl>
              <c:idx val="5"/>
              <c:layout>
                <c:manualLayout>
                  <c:x val="0"/>
                  <c:y val="-0.42691154422788608"/>
                </c:manualLayout>
              </c:layout>
              <c:numFmt formatCode="&quot; &quot;#,##0.0&quot;   &quot;;&quot; &quot;#,##0.0&quot;   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8AD8-4218-9A80-0B0D81EE7D6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3.07</c:v>
                </c:pt>
                <c:pt idx="1">
                  <c:v>4.7699999999999996</c:v>
                </c:pt>
                <c:pt idx="2">
                  <c:v>4.5010000000000003</c:v>
                </c:pt>
                <c:pt idx="3">
                  <c:v>4.5804999999999998</c:v>
                </c:pt>
                <c:pt idx="4">
                  <c:v>3.9990000000000001</c:v>
                </c:pt>
                <c:pt idx="5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AD8-4218-9A80-0B0D81EE7D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165635888"/>
        <c:axId val="1"/>
      </c:barChart>
      <c:catAx>
        <c:axId val="116563588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.6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16563588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009757317988492E-2"/>
          <c:y val="8.7845105772678386E-2"/>
          <c:w val="0.97398048536402304"/>
          <c:h val="0.824309788454643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656D"/>
            </a:solidFill>
            <a:ln w="3175" cmpd="sng" algn="ctr">
              <a:solidFill>
                <a:srgbClr val="969696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2.1513087128002869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BBCC-4DFE-BCF9-38753E922E49}"/>
                </c:ext>
              </c:extLst>
            </c:dLbl>
            <c:dLbl>
              <c:idx val="1"/>
              <c:layout>
                <c:manualLayout>
                  <c:x val="0"/>
                  <c:y val="-1.792757260666905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BBCC-4DFE-BCF9-38753E922E4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9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CC-4DFE-BCF9-38753E922E49}"/>
            </c:ext>
          </c:extLst>
        </c:ser>
        <c:ser>
          <c:idx val="1"/>
          <c:order val="1"/>
          <c:spPr>
            <a:solidFill>
              <a:srgbClr val="D6D7D9"/>
            </a:solidFill>
            <a:ln w="3175" cmpd="sng" algn="ctr">
              <a:solidFill>
                <a:srgbClr val="969696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2.1513087128002869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BBCC-4DFE-BCF9-38753E922E49}"/>
                </c:ext>
              </c:extLst>
            </c:dLbl>
            <c:dLbl>
              <c:idx val="1"/>
              <c:layout>
                <c:manualLayout>
                  <c:x val="0"/>
                  <c:y val="-2.1513087128002869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BBCC-4DFE-BCF9-38753E922E4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Sheet1!$A$2:$B$2</c:f>
              <c:numCache>
                <c:formatCode>General</c:formatCode>
                <c:ptCount val="2"/>
                <c:pt idx="0">
                  <c:v>9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BCC-4DFE-BCF9-38753E922E49}"/>
            </c:ext>
          </c:extLst>
        </c:ser>
        <c:ser>
          <c:idx val="2"/>
          <c:order val="2"/>
          <c:spPr>
            <a:solidFill>
              <a:srgbClr val="D6D7D9"/>
            </a:solidFill>
            <a:ln w="3175" cmpd="sng" algn="ctr">
              <a:solidFill>
                <a:srgbClr val="969696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2.1513087128002869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BBCC-4DFE-BCF9-38753E922E49}"/>
                </c:ext>
              </c:extLst>
            </c:dLbl>
            <c:dLbl>
              <c:idx val="1"/>
              <c:layout>
                <c:manualLayout>
                  <c:x val="0"/>
                  <c:y val="-2.1513087128002869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BBCC-4DFE-BCF9-38753E922E4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Sheet1!$A$3:$B$3</c:f>
              <c:numCache>
                <c:formatCode>General</c:formatCode>
                <c:ptCount val="2"/>
                <c:pt idx="0">
                  <c:v>14.999999999999996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BCC-4DFE-BCF9-38753E922E49}"/>
            </c:ext>
          </c:extLst>
        </c:ser>
        <c:ser>
          <c:idx val="3"/>
          <c:order val="3"/>
          <c:spPr>
            <a:solidFill>
              <a:srgbClr val="D6D7D9"/>
            </a:solidFill>
            <a:ln w="3175" cmpd="sng" algn="ctr">
              <a:solidFill>
                <a:srgbClr val="969696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1.792757260666905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BBCC-4DFE-BCF9-38753E922E49}"/>
                </c:ext>
              </c:extLst>
            </c:dLbl>
            <c:dLbl>
              <c:idx val="1"/>
              <c:layout>
                <c:manualLayout>
                  <c:x val="0"/>
                  <c:y val="-1.792757260666905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BBCC-4DFE-BCF9-38753E922E4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Sheet1!$A$4:$B$4</c:f>
              <c:numCache>
                <c:formatCode>General</c:formatCode>
                <c:ptCount val="2"/>
                <c:pt idx="0">
                  <c:v>29.999999999999993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BCC-4DFE-BCF9-38753E922E49}"/>
            </c:ext>
          </c:extLst>
        </c:ser>
        <c:ser>
          <c:idx val="4"/>
          <c:order val="4"/>
          <c:spPr>
            <a:solidFill>
              <a:srgbClr val="D6D7D9"/>
            </a:solidFill>
            <a:ln w="3175" cmpd="sng" algn="ctr">
              <a:solidFill>
                <a:srgbClr val="969696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1.792757260666905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BBCC-4DFE-BCF9-38753E922E49}"/>
                </c:ext>
              </c:extLst>
            </c:dLbl>
            <c:dLbl>
              <c:idx val="1"/>
              <c:layout>
                <c:manualLayout>
                  <c:x val="0"/>
                  <c:y val="-1.792757260666905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BBCC-4DFE-BCF9-38753E922E4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Sheet1!$A$5:$B$5</c:f>
              <c:numCache>
                <c:formatCode>General</c:formatCode>
                <c:ptCount val="2"/>
                <c:pt idx="0">
                  <c:v>37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BCC-4DFE-BCF9-38753E922E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72607119"/>
        <c:axId val="1"/>
      </c:barChart>
      <c:catAx>
        <c:axId val="27260711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72607119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68712940355772E-3"/>
          <c:y val="0.13281586890901251"/>
          <c:w val="0.98186257411928846"/>
          <c:h val="0.7727468736524364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D6D7D9"/>
            </a:solidFill>
            <a:ln w="6350" cmpd="sng" algn="ctr">
              <a:solidFill>
                <a:schemeClr val="tx1"/>
              </a:solidFill>
              <a:prstDash val="solid"/>
            </a:ln>
          </c:spPr>
          <c:invertIfNegative val="0"/>
          <c:dPt>
            <c:idx val="3"/>
            <c:invertIfNegative val="0"/>
            <c:bubble3D val="0"/>
            <c:spPr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 w="6350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1EC2-4ADF-A850-758D390F4C2D}"/>
              </c:ext>
            </c:extLst>
          </c:dPt>
          <c:dPt>
            <c:idx val="8"/>
            <c:invertIfNegative val="0"/>
            <c:bubble3D val="0"/>
            <c:spPr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 w="6350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EC2-4ADF-A850-758D390F4C2D}"/>
              </c:ext>
            </c:extLst>
          </c:dPt>
          <c:dPt>
            <c:idx val="9"/>
            <c:invertIfNegative val="0"/>
            <c:bubble3D val="0"/>
            <c:spPr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 w="6350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1EC2-4ADF-A850-758D390F4C2D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1EC2-4ADF-A850-758D390F4C2D}"/>
              </c:ext>
            </c:extLst>
          </c:dPt>
          <c:dLbls>
            <c:dLbl>
              <c:idx val="0"/>
              <c:layout>
                <c:manualLayout>
                  <c:x val="0"/>
                  <c:y val="-0.4247520482966796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1EC2-4ADF-A850-758D390F4C2D}"/>
                </c:ext>
              </c:extLst>
            </c:dLbl>
            <c:dLbl>
              <c:idx val="1"/>
              <c:layout>
                <c:manualLayout>
                  <c:x val="0"/>
                  <c:y val="-0.4053471323846485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1EC2-4ADF-A850-758D390F4C2D}"/>
                </c:ext>
              </c:extLst>
            </c:dLbl>
            <c:dLbl>
              <c:idx val="2"/>
              <c:layout>
                <c:manualLayout>
                  <c:x val="0"/>
                  <c:y val="-0.37559292798620098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1EC2-4ADF-A850-758D390F4C2D}"/>
                </c:ext>
              </c:extLst>
            </c:dLbl>
            <c:dLbl>
              <c:idx val="3"/>
              <c:layout>
                <c:manualLayout>
                  <c:x val="0"/>
                  <c:y val="-0.35144458818456231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1EC2-4ADF-A850-758D390F4C2D}"/>
                </c:ext>
              </c:extLst>
            </c:dLbl>
            <c:dLbl>
              <c:idx val="4"/>
              <c:layout>
                <c:manualLayout>
                  <c:x val="0"/>
                  <c:y val="-0.34325140146614919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1EC2-4ADF-A850-758D390F4C2D}"/>
                </c:ext>
              </c:extLst>
            </c:dLbl>
            <c:dLbl>
              <c:idx val="5"/>
              <c:layout>
                <c:manualLayout>
                  <c:x val="0"/>
                  <c:y val="-0.3195342820181112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1EC2-4ADF-A850-758D390F4C2D}"/>
                </c:ext>
              </c:extLst>
            </c:dLbl>
            <c:dLbl>
              <c:idx val="6"/>
              <c:layout>
                <c:manualLayout>
                  <c:x val="0"/>
                  <c:y val="-0.30487278999568779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1EC2-4ADF-A850-758D390F4C2D}"/>
                </c:ext>
              </c:extLst>
            </c:dLbl>
            <c:dLbl>
              <c:idx val="7"/>
              <c:layout>
                <c:manualLayout>
                  <c:x val="0"/>
                  <c:y val="-0.30401034928848641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1EC2-4ADF-A850-758D390F4C2D}"/>
                </c:ext>
              </c:extLst>
            </c:dLbl>
            <c:dLbl>
              <c:idx val="8"/>
              <c:layout>
                <c:manualLayout>
                  <c:x val="0"/>
                  <c:y val="-0.29667960327727466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1EC2-4ADF-A850-758D390F4C2D}"/>
                </c:ext>
              </c:extLst>
            </c:dLbl>
            <c:dLbl>
              <c:idx val="9"/>
              <c:layout>
                <c:manualLayout>
                  <c:x val="0"/>
                  <c:y val="-0.28848641655886159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1EC2-4ADF-A850-758D390F4C2D}"/>
                </c:ext>
              </c:extLst>
            </c:dLbl>
            <c:dLbl>
              <c:idx val="10"/>
              <c:layout>
                <c:manualLayout>
                  <c:x val="0"/>
                  <c:y val="-0.28029322984044847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1EC2-4ADF-A850-758D390F4C2D}"/>
                </c:ext>
              </c:extLst>
            </c:dLbl>
            <c:dLbl>
              <c:idx val="11"/>
              <c:layout>
                <c:manualLayout>
                  <c:x val="0"/>
                  <c:y val="-0.2669253988788271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1EC2-4ADF-A850-758D390F4C2D}"/>
                </c:ext>
              </c:extLst>
            </c:dLbl>
            <c:dLbl>
              <c:idx val="12"/>
              <c:layout>
                <c:manualLayout>
                  <c:x val="0"/>
                  <c:y val="-0.2643380767572229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1EC2-4ADF-A850-758D390F4C2D}"/>
                </c:ext>
              </c:extLst>
            </c:dLbl>
            <c:dLbl>
              <c:idx val="13"/>
              <c:layout>
                <c:manualLayout>
                  <c:x val="0"/>
                  <c:y val="-0.26347563605002156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1EC2-4ADF-A850-758D390F4C2D}"/>
                </c:ext>
              </c:extLst>
            </c:dLbl>
            <c:dLbl>
              <c:idx val="14"/>
              <c:layout>
                <c:manualLayout>
                  <c:x val="0"/>
                  <c:y val="-0.22423458387235878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1EC2-4ADF-A850-758D390F4C2D}"/>
                </c:ext>
              </c:extLst>
            </c:dLbl>
            <c:dLbl>
              <c:idx val="15"/>
              <c:layout>
                <c:manualLayout>
                  <c:x val="0"/>
                  <c:y val="-0.2186287192755498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1EC2-4ADF-A850-758D390F4C2D}"/>
                </c:ext>
              </c:extLst>
            </c:dLbl>
            <c:dLbl>
              <c:idx val="16"/>
              <c:layout>
                <c:manualLayout>
                  <c:x val="0"/>
                  <c:y val="-0.20267356619232427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1EC2-4ADF-A850-758D390F4C2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Sheet1!$A$1:$Q$1</c:f>
              <c:numCache>
                <c:formatCode>General</c:formatCode>
                <c:ptCount val="17"/>
                <c:pt idx="0">
                  <c:v>5.4115837964320157</c:v>
                </c:pt>
                <c:pt idx="1">
                  <c:v>5.1395264237971068</c:v>
                </c:pt>
                <c:pt idx="2">
                  <c:v>4.7244639727021704</c:v>
                </c:pt>
                <c:pt idx="3">
                  <c:v>4.3855926350234915</c:v>
                </c:pt>
                <c:pt idx="4">
                  <c:v>4.2690961077530432</c:v>
                </c:pt>
                <c:pt idx="5">
                  <c:v>3.9343236916041837</c:v>
                </c:pt>
                <c:pt idx="6">
                  <c:v>3.7281383142383819</c:v>
                </c:pt>
                <c:pt idx="7">
                  <c:v>3.7203429864475357</c:v>
                </c:pt>
                <c:pt idx="8">
                  <c:v>3.6218103891446725</c:v>
                </c:pt>
                <c:pt idx="9">
                  <c:v>3.5000000000000004</c:v>
                </c:pt>
                <c:pt idx="10">
                  <c:v>3.3872548844231534</c:v>
                </c:pt>
                <c:pt idx="11">
                  <c:v>3.2054298339072917</c:v>
                </c:pt>
                <c:pt idx="12">
                  <c:v>3.1650692705486017</c:v>
                </c:pt>
                <c:pt idx="13">
                  <c:v>3.1567504634609187</c:v>
                </c:pt>
                <c:pt idx="14">
                  <c:v>2.599379386660682</c:v>
                </c:pt>
                <c:pt idx="15">
                  <c:v>2.5206196098387528</c:v>
                </c:pt>
                <c:pt idx="16">
                  <c:v>2.3047125942070976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1EC2-4ADF-A850-758D390F4C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320409775"/>
        <c:axId val="1"/>
      </c:barChart>
      <c:catAx>
        <c:axId val="132040977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.4115837964320157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320409775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365768896611643E-2"/>
          <c:y val="7.7926208651399487E-2"/>
          <c:w val="0.96159860990443091"/>
          <c:h val="0.84414758269720103"/>
        </c:manualLayout>
      </c:layout>
      <c:lineChart>
        <c:grouping val="standard"/>
        <c:varyColors val="0"/>
        <c:ser>
          <c:idx val="0"/>
          <c:order val="0"/>
          <c:spPr>
            <a:ln w="76200" cmpd="sng" algn="ctr">
              <a:solidFill>
                <a:schemeClr val="accent6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3.9440203562340966E-2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b="1" kern="120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57E4-48E3-B82B-17CACA198A4D}"/>
                </c:ext>
              </c:extLst>
            </c:dLbl>
            <c:dLbl>
              <c:idx val="1"/>
              <c:layout>
                <c:manualLayout>
                  <c:x val="0"/>
                  <c:y val="-3.9440203562340966E-2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b="1" kern="120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57E4-48E3-B82B-17CACA198A4D}"/>
                </c:ext>
              </c:extLst>
            </c:dLbl>
            <c:dLbl>
              <c:idx val="2"/>
              <c:layout>
                <c:manualLayout>
                  <c:x val="0"/>
                  <c:y val="-3.9440203562340966E-2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b="1" kern="120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57E4-48E3-B82B-17CACA198A4D}"/>
                </c:ext>
              </c:extLst>
            </c:dLbl>
            <c:dLbl>
              <c:idx val="3"/>
              <c:layout>
                <c:manualLayout>
                  <c:x val="0"/>
                  <c:y val="-3.9440203562340966E-2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b="1" kern="120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57E4-48E3-B82B-17CACA198A4D}"/>
                </c:ext>
              </c:extLst>
            </c:dLbl>
            <c:dLbl>
              <c:idx val="4"/>
              <c:layout>
                <c:manualLayout>
                  <c:x val="-4.1702867072111209E-3"/>
                  <c:y val="-4.421119592875318E-2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b="1" kern="120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57E4-48E3-B82B-17CACA198A4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25.8</c:v>
                </c:pt>
                <c:pt idx="1">
                  <c:v>28</c:v>
                </c:pt>
                <c:pt idx="2">
                  <c:v>30.5</c:v>
                </c:pt>
                <c:pt idx="3">
                  <c:v>33.4</c:v>
                </c:pt>
                <c:pt idx="4">
                  <c:v>36.5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7E4-48E3-B82B-17CACA198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6295536"/>
        <c:axId val="1"/>
      </c:lineChart>
      <c:catAx>
        <c:axId val="906295536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06295536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100602196245121E-3"/>
          <c:y val="7.983959168793292E-2"/>
          <c:w val="0.98157987956075099"/>
          <c:h val="0.84032081662413416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1"/>
            </a:solidFill>
            <a:ln w="9525" cmpd="sng" algn="ctr">
              <a:solidFill>
                <a:srgbClr val="FFFFFF"/>
              </a:solidFill>
              <a:prstDash val="solid"/>
            </a:ln>
          </c:spPr>
          <c:dLbls>
            <c:dLbl>
              <c:idx val="0"/>
              <c:layout>
                <c:manualLayout>
                  <c:x val="1.2221041445270989E-2"/>
                  <c:y val="-1.4582573824279985E-3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6572-4BD8-9DC3-6BDCCFE0574A}"/>
                </c:ext>
              </c:extLst>
            </c:dLbl>
            <c:dLbl>
              <c:idx val="1"/>
              <c:layout>
                <c:manualLayout>
                  <c:x val="0"/>
                  <c:y val="-1.4582573824279985E-3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6572-4BD8-9DC3-6BDCCFE0574A}"/>
                </c:ext>
              </c:extLst>
            </c:dLbl>
            <c:dLbl>
              <c:idx val="2"/>
              <c:layout>
                <c:manualLayout>
                  <c:x val="0"/>
                  <c:y val="-1.4582573824279985E-3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6572-4BD8-9DC3-6BDCCFE0574A}"/>
                </c:ext>
              </c:extLst>
            </c:dLbl>
            <c:dLbl>
              <c:idx val="3"/>
              <c:layout>
                <c:manualLayout>
                  <c:x val="0"/>
                  <c:y val="-1.4582573824279985E-3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6572-4BD8-9DC3-6BDCCFE0574A}"/>
                </c:ext>
              </c:extLst>
            </c:dLbl>
            <c:dLbl>
              <c:idx val="4"/>
              <c:layout>
                <c:manualLayout>
                  <c:x val="-1.2221041445270989E-2"/>
                  <c:y val="-1.4582573824279985E-3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6572-4BD8-9DC3-6BDCCFE0574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4.0999999999999996</c:v>
                </c:pt>
                <c:pt idx="1">
                  <c:v>4.0999999999999996</c:v>
                </c:pt>
                <c:pt idx="2">
                  <c:v>4.2</c:v>
                </c:pt>
                <c:pt idx="3">
                  <c:v>4.2</c:v>
                </c:pt>
                <c:pt idx="4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572-4BD8-9DC3-6BDCCFE0574A}"/>
            </c:ext>
          </c:extLst>
        </c:ser>
        <c:ser>
          <c:idx val="1"/>
          <c:order val="1"/>
          <c:spPr>
            <a:solidFill>
              <a:srgbClr val="F8C260"/>
            </a:solidFill>
            <a:ln w="9525" cmpd="sng" algn="ctr">
              <a:solidFill>
                <a:srgbClr val="FFFFFF"/>
              </a:solidFill>
              <a:prstDash val="solid"/>
            </a:ln>
          </c:spPr>
          <c:dLbls>
            <c:dLbl>
              <c:idx val="0"/>
              <c:layout>
                <c:manualLayout>
                  <c:x val="1.2221041445270989E-2"/>
                  <c:y val="-1.4582573824279985E-3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6572-4BD8-9DC3-6BDCCFE0574A}"/>
                </c:ext>
              </c:extLst>
            </c:dLbl>
            <c:dLbl>
              <c:idx val="1"/>
              <c:layout>
                <c:manualLayout>
                  <c:x val="0"/>
                  <c:y val="-1.4582573824279985E-3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6572-4BD8-9DC3-6BDCCFE0574A}"/>
                </c:ext>
              </c:extLst>
            </c:dLbl>
            <c:dLbl>
              <c:idx val="2"/>
              <c:layout>
                <c:manualLayout>
                  <c:x val="0"/>
                  <c:y val="-1.4582573824279985E-3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6572-4BD8-9DC3-6BDCCFE0574A}"/>
                </c:ext>
              </c:extLst>
            </c:dLbl>
            <c:dLbl>
              <c:idx val="3"/>
              <c:layout>
                <c:manualLayout>
                  <c:x val="0"/>
                  <c:y val="-1.4582573824279985E-3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6572-4BD8-9DC3-6BDCCFE0574A}"/>
                </c:ext>
              </c:extLst>
            </c:dLbl>
            <c:dLbl>
              <c:idx val="4"/>
              <c:layout>
                <c:manualLayout>
                  <c:x val="-1.2221041445270989E-2"/>
                  <c:y val="-1.4582573824279985E-3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6572-4BD8-9DC3-6BDCCFE0574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Sheet1!$A$2:$E$2</c:f>
              <c:numCache>
                <c:formatCode>General</c:formatCode>
                <c:ptCount val="5"/>
                <c:pt idx="0">
                  <c:v>5.7999999999999989</c:v>
                </c:pt>
                <c:pt idx="1">
                  <c:v>2.5999999999999996</c:v>
                </c:pt>
                <c:pt idx="2">
                  <c:v>2.6000000000000005</c:v>
                </c:pt>
                <c:pt idx="3">
                  <c:v>2.6000000000000005</c:v>
                </c:pt>
                <c:pt idx="4">
                  <c:v>2.6000000000000005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572-4BD8-9DC3-6BDCCFE0574A}"/>
            </c:ext>
          </c:extLst>
        </c:ser>
        <c:ser>
          <c:idx val="2"/>
          <c:order val="2"/>
          <c:spPr>
            <a:solidFill>
              <a:srgbClr val="E6F0EB"/>
            </a:solidFill>
            <a:ln w="9525" cmpd="sng" algn="ctr">
              <a:solidFill>
                <a:srgbClr val="FFFFFF"/>
              </a:solidFill>
              <a:prstDash val="solid"/>
            </a:ln>
          </c:spPr>
          <c:dLbls>
            <c:dLbl>
              <c:idx val="0"/>
              <c:layout>
                <c:manualLayout>
                  <c:x val="1.2221041445270989E-2"/>
                  <c:y val="-1.4582573824279985E-3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6572-4BD8-9DC3-6BDCCFE0574A}"/>
                </c:ext>
              </c:extLst>
            </c:dLbl>
            <c:dLbl>
              <c:idx val="1"/>
              <c:layout>
                <c:manualLayout>
                  <c:x val="0"/>
                  <c:y val="-1.4582573824279985E-3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6572-4BD8-9DC3-6BDCCFE0574A}"/>
                </c:ext>
              </c:extLst>
            </c:dLbl>
            <c:dLbl>
              <c:idx val="2"/>
              <c:layout>
                <c:manualLayout>
                  <c:x val="0"/>
                  <c:y val="-1.4582573824279985E-3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6572-4BD8-9DC3-6BDCCFE0574A}"/>
                </c:ext>
              </c:extLst>
            </c:dLbl>
            <c:dLbl>
              <c:idx val="3"/>
              <c:layout>
                <c:manualLayout>
                  <c:x val="0"/>
                  <c:y val="-1.4582573824279985E-3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6572-4BD8-9DC3-6BDCCFE0574A}"/>
                </c:ext>
              </c:extLst>
            </c:dLbl>
            <c:dLbl>
              <c:idx val="4"/>
              <c:layout>
                <c:manualLayout>
                  <c:x val="-1.2221041445270989E-2"/>
                  <c:y val="-1.4582573824279985E-3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6572-4BD8-9DC3-6BDCCFE0574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Sheet1!$A$3:$E$3</c:f>
              <c:numCache>
                <c:formatCode>General</c:formatCode>
                <c:ptCount val="5"/>
                <c:pt idx="0">
                  <c:v>15.600000000000001</c:v>
                </c:pt>
                <c:pt idx="1">
                  <c:v>16.7</c:v>
                </c:pt>
                <c:pt idx="2">
                  <c:v>18.2</c:v>
                </c:pt>
                <c:pt idx="3">
                  <c:v>19.3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572-4BD8-9DC3-6BDCCFE0574A}"/>
            </c:ext>
          </c:extLst>
        </c:ser>
        <c:ser>
          <c:idx val="3"/>
          <c:order val="3"/>
          <c:spPr>
            <a:solidFill>
              <a:srgbClr val="A7CCE3"/>
            </a:solidFill>
            <a:ln w="9525" cmpd="sng" algn="ctr">
              <a:solidFill>
                <a:srgbClr val="FFFFFF"/>
              </a:solidFill>
              <a:prstDash val="solid"/>
            </a:ln>
          </c:spPr>
          <c:dLbls>
            <c:dLbl>
              <c:idx val="1"/>
              <c:layout>
                <c:manualLayout>
                  <c:x val="0"/>
                  <c:y val="-1.4582573824279985E-3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6572-4BD8-9DC3-6BDCCFE0574A}"/>
                </c:ext>
              </c:extLst>
            </c:dLbl>
            <c:dLbl>
              <c:idx val="2"/>
              <c:layout>
                <c:manualLayout>
                  <c:x val="0"/>
                  <c:y val="-1.4582573824279985E-3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6572-4BD8-9DC3-6BDCCFE0574A}"/>
                </c:ext>
              </c:extLst>
            </c:dLbl>
            <c:dLbl>
              <c:idx val="3"/>
              <c:layout>
                <c:manualLayout>
                  <c:x val="0"/>
                  <c:y val="-1.4582573824279985E-3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6572-4BD8-9DC3-6BDCCFE0574A}"/>
                </c:ext>
              </c:extLst>
            </c:dLbl>
            <c:dLbl>
              <c:idx val="4"/>
              <c:layout>
                <c:manualLayout>
                  <c:x val="-1.2221041445270989E-2"/>
                  <c:y val="-1.4582573824279985E-3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6572-4BD8-9DC3-6BDCCFE0574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Sheet1!$A$4:$E$4</c:f>
              <c:numCache>
                <c:formatCode>General</c:formatCode>
                <c:ptCount val="5"/>
                <c:pt idx="0">
                  <c:v>0.30000000000000071</c:v>
                </c:pt>
                <c:pt idx="1">
                  <c:v>4.6000000000000014</c:v>
                </c:pt>
                <c:pt idx="2">
                  <c:v>5.5</c:v>
                </c:pt>
                <c:pt idx="3">
                  <c:v>7.2000000000000028</c:v>
                </c:pt>
                <c:pt idx="4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6572-4BD8-9DC3-6BDCCFE057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4177488"/>
        <c:axId val="1"/>
      </c:areaChart>
      <c:catAx>
        <c:axId val="116417748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6.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164177488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23953311342299E-2"/>
          <c:y val="8.1072137657180673E-2"/>
          <c:w val="0.92641461557980209"/>
          <c:h val="0.83785572468563863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D6D7D9"/>
            </a:solidFill>
            <a:ln>
              <a:noFill/>
            </a:ln>
          </c:spPr>
          <c:invertIfNegative val="0"/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499F-4C78-9D6C-279930AA1CD4}"/>
              </c:ext>
            </c:extLst>
          </c:dPt>
          <c:dLbls>
            <c:dLbl>
              <c:idx val="0"/>
              <c:layout>
                <c:manualLayout>
                  <c:x val="0.49276833291042882"/>
                  <c:y val="1.6545334215751159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499F-4C78-9D6C-279930AA1CD4}"/>
                </c:ext>
              </c:extLst>
            </c:dLbl>
            <c:dLbl>
              <c:idx val="1"/>
              <c:layout>
                <c:manualLayout>
                  <c:x val="0.46967774676478052"/>
                  <c:y val="1.6545334215751159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499F-4C78-9D6C-279930AA1CD4}"/>
                </c:ext>
              </c:extLst>
            </c:dLbl>
            <c:dLbl>
              <c:idx val="2"/>
              <c:layout>
                <c:manualLayout>
                  <c:x val="0.37706165947729003"/>
                  <c:y val="1.6545334215751159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499F-4C78-9D6C-279930AA1CD4}"/>
                </c:ext>
              </c:extLst>
            </c:dLbl>
            <c:dLbl>
              <c:idx val="3"/>
              <c:layout>
                <c:manualLayout>
                  <c:x val="0.37706165947729003"/>
                  <c:y val="1.6545334215751159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499F-4C78-9D6C-279930AA1CD4}"/>
                </c:ext>
              </c:extLst>
            </c:dLbl>
            <c:dLbl>
              <c:idx val="4"/>
              <c:layout>
                <c:manualLayout>
                  <c:x val="0.37706165947729003"/>
                  <c:y val="1.6545334215751159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499F-4C78-9D6C-279930AA1CD4}"/>
                </c:ext>
              </c:extLst>
            </c:dLbl>
            <c:dLbl>
              <c:idx val="5"/>
              <c:layout>
                <c:manualLayout>
                  <c:x val="0.37706165947729003"/>
                  <c:y val="1.6545334215751159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499F-4C78-9D6C-279930AA1CD4}"/>
                </c:ext>
              </c:extLst>
            </c:dLbl>
            <c:dLbl>
              <c:idx val="6"/>
              <c:layout>
                <c:manualLayout>
                  <c:x val="0.35397107333164174"/>
                  <c:y val="1.6545334215751159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499F-4C78-9D6C-279930AA1CD4}"/>
                </c:ext>
              </c:extLst>
            </c:dLbl>
            <c:dLbl>
              <c:idx val="7"/>
              <c:layout>
                <c:manualLayout>
                  <c:x val="0.33062674448109619"/>
                  <c:y val="1.6545334215751159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499F-4C78-9D6C-279930AA1CD4}"/>
                </c:ext>
              </c:extLst>
            </c:dLbl>
            <c:dLbl>
              <c:idx val="8"/>
              <c:layout>
                <c:manualLayout>
                  <c:x val="0.19182948490230906"/>
                  <c:y val="1.6545334215751159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499F-4C78-9D6C-279930AA1CD4}"/>
                </c:ext>
              </c:extLst>
            </c:dLbl>
            <c:dLbl>
              <c:idx val="9"/>
              <c:layout>
                <c:manualLayout>
                  <c:x val="0.19182948490230906"/>
                  <c:y val="1.6545334215751159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499F-4C78-9D6C-279930AA1CD4}"/>
                </c:ext>
              </c:extLst>
            </c:dLbl>
            <c:dLbl>
              <c:idx val="10"/>
              <c:layout>
                <c:manualLayout>
                  <c:x val="0.14564831261101244"/>
                  <c:y val="1.6545334215751159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499F-4C78-9D6C-279930AA1CD4}"/>
                </c:ext>
              </c:extLst>
            </c:dLbl>
            <c:dLbl>
              <c:idx val="11"/>
              <c:layout>
                <c:manualLayout>
                  <c:x val="0.14564831261101244"/>
                  <c:y val="1.6545334215751159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499F-4C78-9D6C-279930AA1CD4}"/>
                </c:ext>
              </c:extLst>
            </c:dLbl>
            <c:dLbl>
              <c:idx val="12"/>
              <c:layout>
                <c:manualLayout>
                  <c:x val="0.11215427556457752"/>
                  <c:y val="1.6545334215751159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499F-4C78-9D6C-279930AA1CD4}"/>
                </c:ext>
              </c:extLst>
            </c:dLbl>
            <c:dLbl>
              <c:idx val="13"/>
              <c:layout>
                <c:manualLayout>
                  <c:x val="6.5719360568383664E-2"/>
                  <c:y val="1.6545334215751159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499F-4C78-9D6C-279930AA1CD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Sheet1!$A$1:$P$1</c:f>
              <c:numCache>
                <c:formatCode>General</c:formatCode>
                <c:ptCount val="16"/>
                <c:pt idx="0">
                  <c:v>25</c:v>
                </c:pt>
                <c:pt idx="1">
                  <c:v>24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19</c:v>
                </c:pt>
                <c:pt idx="7">
                  <c:v>18</c:v>
                </c:pt>
                <c:pt idx="8">
                  <c:v>12</c:v>
                </c:pt>
                <c:pt idx="9">
                  <c:v>12</c:v>
                </c:pt>
                <c:pt idx="10">
                  <c:v>10</c:v>
                </c:pt>
                <c:pt idx="11">
                  <c:v>10</c:v>
                </c:pt>
                <c:pt idx="12">
                  <c:v>9</c:v>
                </c:pt>
                <c:pt idx="13">
                  <c:v>7</c:v>
                </c:pt>
                <c:pt idx="14">
                  <c:v>5</c:v>
                </c:pt>
                <c:pt idx="1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99F-4C78-9D6C-279930AA1C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638916479"/>
        <c:axId val="1"/>
      </c:barChart>
      <c:catAx>
        <c:axId val="1638916479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5"/>
          <c:min val="5"/>
        </c:scaling>
        <c:delete val="1"/>
        <c:axPos val="t"/>
        <c:numFmt formatCode="General" sourceLinked="1"/>
        <c:majorTickMark val="out"/>
        <c:minorTickMark val="none"/>
        <c:tickLblPos val="nextTo"/>
        <c:crossAx val="1638916479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747621712367094E-3"/>
          <c:y val="3.007518796992481E-2"/>
          <c:w val="0.98545047565752653"/>
          <c:h val="0.9369577790630422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D6D7D9"/>
            </a:solidFill>
            <a:ln w="6350" cmpd="sng" algn="ctr">
              <a:solidFill>
                <a:srgbClr val="00777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656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5F6E-4338-9421-9D619D133DBA}"/>
              </c:ext>
            </c:extLst>
          </c:dPt>
          <c:val>
            <c:numRef>
              <c:f>Sheet1!$A$1:$L$1</c:f>
              <c:numCache>
                <c:formatCode>General</c:formatCode>
                <c:ptCount val="12"/>
                <c:pt idx="0">
                  <c:v>34</c:v>
                </c:pt>
                <c:pt idx="1">
                  <c:v>44</c:v>
                </c:pt>
                <c:pt idx="2">
                  <c:v>44.5</c:v>
                </c:pt>
                <c:pt idx="3">
                  <c:v>50</c:v>
                </c:pt>
                <c:pt idx="4">
                  <c:v>56.499999999999993</c:v>
                </c:pt>
                <c:pt idx="5">
                  <c:v>57.499999999999993</c:v>
                </c:pt>
                <c:pt idx="6">
                  <c:v>59.5</c:v>
                </c:pt>
                <c:pt idx="7">
                  <c:v>59.5</c:v>
                </c:pt>
                <c:pt idx="8">
                  <c:v>69</c:v>
                </c:pt>
                <c:pt idx="9">
                  <c:v>72</c:v>
                </c:pt>
                <c:pt idx="10">
                  <c:v>72.5</c:v>
                </c:pt>
                <c:pt idx="11">
                  <c:v>72.5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6E-4338-9421-9D619D133D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228700431"/>
        <c:axId val="1"/>
      </c:barChart>
      <c:catAx>
        <c:axId val="122870043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72.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228700431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317" cy="495379"/>
          </a:xfrm>
          <a:prstGeom prst="rect">
            <a:avLst/>
          </a:prstGeom>
        </p:spPr>
        <p:txBody>
          <a:bodyPr vert="horz" lIns="90891" tIns="45446" rIns="90891" bIns="4544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8222" y="0"/>
            <a:ext cx="2922317" cy="495379"/>
          </a:xfrm>
          <a:prstGeom prst="rect">
            <a:avLst/>
          </a:prstGeom>
        </p:spPr>
        <p:txBody>
          <a:bodyPr vert="horz" lIns="90891" tIns="45446" rIns="90891" bIns="45446" rtlCol="0"/>
          <a:lstStyle>
            <a:lvl1pPr algn="r">
              <a:defRPr sz="1200"/>
            </a:lvl1pPr>
          </a:lstStyle>
          <a:p>
            <a:fld id="{5AEB0B98-164E-4CA9-8586-E121EE38CD36}" type="datetimeFigureOut">
              <a:rPr lang="ru-RU" smtClean="0"/>
              <a:t>Франция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80459"/>
            <a:ext cx="2922317" cy="495379"/>
          </a:xfrm>
          <a:prstGeom prst="rect">
            <a:avLst/>
          </a:prstGeom>
        </p:spPr>
        <p:txBody>
          <a:bodyPr vert="horz" lIns="90891" tIns="45446" rIns="90891" bIns="4544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8222" y="9380459"/>
            <a:ext cx="2922317" cy="495379"/>
          </a:xfrm>
          <a:prstGeom prst="rect">
            <a:avLst/>
          </a:prstGeom>
        </p:spPr>
        <p:txBody>
          <a:bodyPr vert="horz" lIns="90891" tIns="45446" rIns="90891" bIns="45446" rtlCol="0" anchor="b"/>
          <a:lstStyle>
            <a:lvl1pPr algn="r">
              <a:defRPr sz="1200"/>
            </a:lvl1pPr>
          </a:lstStyle>
          <a:p>
            <a:fld id="{DBA332FE-0D56-4B98-A320-E45BB9D3F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703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21582" cy="495507"/>
          </a:xfrm>
          <a:prstGeom prst="rect">
            <a:avLst/>
          </a:prstGeom>
        </p:spPr>
        <p:txBody>
          <a:bodyPr vert="horz" lIns="90882" tIns="45442" rIns="90882" bIns="45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3"/>
            <a:ext cx="2921582" cy="495507"/>
          </a:xfrm>
          <a:prstGeom prst="rect">
            <a:avLst/>
          </a:prstGeom>
        </p:spPr>
        <p:txBody>
          <a:bodyPr vert="horz" lIns="90882" tIns="45442" rIns="90882" bIns="45442" rtlCol="0"/>
          <a:lstStyle>
            <a:lvl1pPr algn="r">
              <a:defRPr sz="1200"/>
            </a:lvl1pPr>
          </a:lstStyle>
          <a:p>
            <a:fld id="{D01E911F-B7A3-4A48-9377-5B09C9E52E95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3488"/>
            <a:ext cx="5929313" cy="3335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82" tIns="45442" rIns="90882" bIns="45442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752750"/>
            <a:ext cx="5393690" cy="3888610"/>
          </a:xfrm>
          <a:prstGeom prst="rect">
            <a:avLst/>
          </a:prstGeom>
        </p:spPr>
        <p:txBody>
          <a:bodyPr vert="horz" lIns="90882" tIns="45442" rIns="90882" bIns="4544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380334"/>
            <a:ext cx="2921582" cy="495507"/>
          </a:xfrm>
          <a:prstGeom prst="rect">
            <a:avLst/>
          </a:prstGeom>
        </p:spPr>
        <p:txBody>
          <a:bodyPr vert="horz" lIns="90882" tIns="45442" rIns="90882" bIns="45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80334"/>
            <a:ext cx="2921582" cy="495507"/>
          </a:xfrm>
          <a:prstGeom prst="rect">
            <a:avLst/>
          </a:prstGeom>
        </p:spPr>
        <p:txBody>
          <a:bodyPr vert="horz" lIns="90882" tIns="45442" rIns="90882" bIns="45442" rtlCol="0" anchor="b"/>
          <a:lstStyle>
            <a:lvl1pPr algn="r">
              <a:defRPr sz="1200"/>
            </a:lvl1pPr>
          </a:lstStyle>
          <a:p>
            <a:fld id="{19E3A98F-50AD-4B46-943E-262E6AC2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87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ru-RU" dirty="0"/>
          </a:p>
        </p:txBody>
      </p:sp>
      <p:sp>
        <p:nvSpPr>
          <p:cNvPr id="329" name="Google Shape;3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57588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>
          <a:extLst>
            <a:ext uri="{FF2B5EF4-FFF2-40B4-BE49-F238E27FC236}">
              <a16:creationId xmlns:a16="http://schemas.microsoft.com/office/drawing/2014/main" id="{9C4311C6-6FF9-2C5F-51BB-82FFF978A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:notes">
            <a:extLst>
              <a:ext uri="{FF2B5EF4-FFF2-40B4-BE49-F238E27FC236}">
                <a16:creationId xmlns:a16="http://schemas.microsoft.com/office/drawing/2014/main" id="{6846AEDE-B91E-9E93-C076-355DDE597A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3488"/>
            <a:ext cx="5929313" cy="3335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3:notes">
            <a:extLst>
              <a:ext uri="{FF2B5EF4-FFF2-40B4-BE49-F238E27FC236}">
                <a16:creationId xmlns:a16="http://schemas.microsoft.com/office/drawing/2014/main" id="{BA477F1B-C789-E3A3-7A5B-DFD4AF8408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4212" y="4752750"/>
            <a:ext cx="5393690" cy="3888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332" name="Google Shape;332;p3:notes">
            <a:extLst>
              <a:ext uri="{FF2B5EF4-FFF2-40B4-BE49-F238E27FC236}">
                <a16:creationId xmlns:a16="http://schemas.microsoft.com/office/drawing/2014/main" id="{E682CD19-4CBD-954F-EF3F-81AF290B216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18971" y="9380334"/>
            <a:ext cx="2921582" cy="495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4564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5705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>
          <a:extLst>
            <a:ext uri="{FF2B5EF4-FFF2-40B4-BE49-F238E27FC236}">
              <a16:creationId xmlns:a16="http://schemas.microsoft.com/office/drawing/2014/main" id="{77FAEB80-F229-3C30-BCE1-599D0ED42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:notes">
            <a:extLst>
              <a:ext uri="{FF2B5EF4-FFF2-40B4-BE49-F238E27FC236}">
                <a16:creationId xmlns:a16="http://schemas.microsoft.com/office/drawing/2014/main" id="{78FFA683-7AC9-BB90-30CF-D28827B7D4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3488"/>
            <a:ext cx="5929313" cy="3335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3:notes">
            <a:extLst>
              <a:ext uri="{FF2B5EF4-FFF2-40B4-BE49-F238E27FC236}">
                <a16:creationId xmlns:a16="http://schemas.microsoft.com/office/drawing/2014/main" id="{7B324C05-0380-B2C6-D561-1B830E46EE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4212" y="4752750"/>
            <a:ext cx="5393690" cy="3888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32" name="Google Shape;332;p3:notes">
            <a:extLst>
              <a:ext uri="{FF2B5EF4-FFF2-40B4-BE49-F238E27FC236}">
                <a16:creationId xmlns:a16="http://schemas.microsoft.com/office/drawing/2014/main" id="{7A210A97-CB1A-CEB8-F9F6-60DCA54715A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18971" y="9380334"/>
            <a:ext cx="2921582" cy="495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ru-RU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5405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331BD-3BEE-4067-9D16-AE89B49EEE7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157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>
            <a:extLst>
              <a:ext uri="{FF2B5EF4-FFF2-40B4-BE49-F238E27FC236}">
                <a16:creationId xmlns:a16="http://schemas.microsoft.com/office/drawing/2014/main" id="{0718A5AD-6FCA-2D24-D038-148520D194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>
            <a:extLst>
              <a:ext uri="{FF2B5EF4-FFF2-40B4-BE49-F238E27FC236}">
                <a16:creationId xmlns:a16="http://schemas.microsoft.com/office/drawing/2014/main" id="{D7849683-028B-96E0-6F38-E2C1ECED66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KZ" altLang="ru-KZ"/>
          </a:p>
        </p:txBody>
      </p:sp>
      <p:sp>
        <p:nvSpPr>
          <p:cNvPr id="37892" name="Номер слайда 3">
            <a:extLst>
              <a:ext uri="{FF2B5EF4-FFF2-40B4-BE49-F238E27FC236}">
                <a16:creationId xmlns:a16="http://schemas.microsoft.com/office/drawing/2014/main" id="{AE47ECB0-F592-757B-3771-1AB9642AE0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3E16283-4321-4CD5-81FC-B4C6849D1E9D}" type="slidenum">
              <a:rPr lang="ru-RU" altLang="ru-KZ" smtClean="0"/>
              <a:pPr/>
              <a:t>24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1508760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>
          <a:extLst>
            <a:ext uri="{FF2B5EF4-FFF2-40B4-BE49-F238E27FC236}">
              <a16:creationId xmlns:a16="http://schemas.microsoft.com/office/drawing/2014/main" id="{1C0949F2-3683-D5B6-8664-6FCD9F1EE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:notes">
            <a:extLst>
              <a:ext uri="{FF2B5EF4-FFF2-40B4-BE49-F238E27FC236}">
                <a16:creationId xmlns:a16="http://schemas.microsoft.com/office/drawing/2014/main" id="{40EB91E7-6DF5-4A57-07C8-B8DD2FE660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3488"/>
            <a:ext cx="5929313" cy="3335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3:notes">
            <a:extLst>
              <a:ext uri="{FF2B5EF4-FFF2-40B4-BE49-F238E27FC236}">
                <a16:creationId xmlns:a16="http://schemas.microsoft.com/office/drawing/2014/main" id="{2CCD3A7A-9F37-062C-DE09-4DA42D1476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4212" y="4752750"/>
            <a:ext cx="5393690" cy="3888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32" name="Google Shape;332;p3:notes">
            <a:extLst>
              <a:ext uri="{FF2B5EF4-FFF2-40B4-BE49-F238E27FC236}">
                <a16:creationId xmlns:a16="http://schemas.microsoft.com/office/drawing/2014/main" id="{C0252947-DF96-C115-1526-2A9938C7D83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18971" y="9380334"/>
            <a:ext cx="2921582" cy="495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0562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>
          <a:extLst>
            <a:ext uri="{FF2B5EF4-FFF2-40B4-BE49-F238E27FC236}">
              <a16:creationId xmlns:a16="http://schemas.microsoft.com/office/drawing/2014/main" id="{90A9AF68-7504-7A1A-C168-6011B84A6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:notes">
            <a:extLst>
              <a:ext uri="{FF2B5EF4-FFF2-40B4-BE49-F238E27FC236}">
                <a16:creationId xmlns:a16="http://schemas.microsoft.com/office/drawing/2014/main" id="{3CFCBFF5-5AB2-7D9F-E9EE-0AF01C9676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3488"/>
            <a:ext cx="5929313" cy="3335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3:notes">
            <a:extLst>
              <a:ext uri="{FF2B5EF4-FFF2-40B4-BE49-F238E27FC236}">
                <a16:creationId xmlns:a16="http://schemas.microsoft.com/office/drawing/2014/main" id="{7C37F4EA-03A4-F06C-40E6-0A3699EFC5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4212" y="4752750"/>
            <a:ext cx="5393690" cy="3888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32" name="Google Shape;332;p3:notes">
            <a:extLst>
              <a:ext uri="{FF2B5EF4-FFF2-40B4-BE49-F238E27FC236}">
                <a16:creationId xmlns:a16="http://schemas.microsoft.com/office/drawing/2014/main" id="{BBF3B0B2-DBD7-A92E-0509-1AA3563864E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18971" y="9380334"/>
            <a:ext cx="2921582" cy="495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397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>
          <a:extLst>
            <a:ext uri="{FF2B5EF4-FFF2-40B4-BE49-F238E27FC236}">
              <a16:creationId xmlns:a16="http://schemas.microsoft.com/office/drawing/2014/main" id="{90A9AF68-7504-7A1A-C168-6011B84A6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:notes">
            <a:extLst>
              <a:ext uri="{FF2B5EF4-FFF2-40B4-BE49-F238E27FC236}">
                <a16:creationId xmlns:a16="http://schemas.microsoft.com/office/drawing/2014/main" id="{3CFCBFF5-5AB2-7D9F-E9EE-0AF01C9676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3488"/>
            <a:ext cx="5929313" cy="3335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3:notes">
            <a:extLst>
              <a:ext uri="{FF2B5EF4-FFF2-40B4-BE49-F238E27FC236}">
                <a16:creationId xmlns:a16="http://schemas.microsoft.com/office/drawing/2014/main" id="{7C37F4EA-03A4-F06C-40E6-0A3699EFC5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4212" y="4752750"/>
            <a:ext cx="5393690" cy="3888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32" name="Google Shape;332;p3:notes">
            <a:extLst>
              <a:ext uri="{FF2B5EF4-FFF2-40B4-BE49-F238E27FC236}">
                <a16:creationId xmlns:a16="http://schemas.microsoft.com/office/drawing/2014/main" id="{BBF3B0B2-DBD7-A92E-0509-1AA3563864E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18971" y="9380334"/>
            <a:ext cx="2921582" cy="495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405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>
          <a:extLst>
            <a:ext uri="{FF2B5EF4-FFF2-40B4-BE49-F238E27FC236}">
              <a16:creationId xmlns:a16="http://schemas.microsoft.com/office/drawing/2014/main" id="{5B43A0FD-6E97-7622-F02D-17CBC21F2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:notes">
            <a:extLst>
              <a:ext uri="{FF2B5EF4-FFF2-40B4-BE49-F238E27FC236}">
                <a16:creationId xmlns:a16="http://schemas.microsoft.com/office/drawing/2014/main" id="{BF0AD7E3-EA45-6294-966A-11B144E2DB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3488"/>
            <a:ext cx="5929313" cy="3335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3:notes">
            <a:extLst>
              <a:ext uri="{FF2B5EF4-FFF2-40B4-BE49-F238E27FC236}">
                <a16:creationId xmlns:a16="http://schemas.microsoft.com/office/drawing/2014/main" id="{8BE00047-45B5-21E9-8DF3-965307D625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4212" y="4752750"/>
            <a:ext cx="5393690" cy="3888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32" name="Google Shape;332;p3:notes">
            <a:extLst>
              <a:ext uri="{FF2B5EF4-FFF2-40B4-BE49-F238E27FC236}">
                <a16:creationId xmlns:a16="http://schemas.microsoft.com/office/drawing/2014/main" id="{0CFD4BA9-7660-0A7E-0A84-83F5EC336DE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18971" y="9380334"/>
            <a:ext cx="2921582" cy="495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2638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>
          <a:extLst>
            <a:ext uri="{FF2B5EF4-FFF2-40B4-BE49-F238E27FC236}">
              <a16:creationId xmlns:a16="http://schemas.microsoft.com/office/drawing/2014/main" id="{1134FBB3-4C4A-A830-47A8-D0F970D74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:notes">
            <a:extLst>
              <a:ext uri="{FF2B5EF4-FFF2-40B4-BE49-F238E27FC236}">
                <a16:creationId xmlns:a16="http://schemas.microsoft.com/office/drawing/2014/main" id="{C7A41633-52AD-5565-0C76-E6AE42DDB6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3488"/>
            <a:ext cx="5929313" cy="3335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3:notes">
            <a:extLst>
              <a:ext uri="{FF2B5EF4-FFF2-40B4-BE49-F238E27FC236}">
                <a16:creationId xmlns:a16="http://schemas.microsoft.com/office/drawing/2014/main" id="{17CE8716-ED06-0A28-5756-33997A5CA1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4212" y="4752750"/>
            <a:ext cx="5393690" cy="3888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32" name="Google Shape;332;p3:notes">
            <a:extLst>
              <a:ext uri="{FF2B5EF4-FFF2-40B4-BE49-F238E27FC236}">
                <a16:creationId xmlns:a16="http://schemas.microsoft.com/office/drawing/2014/main" id="{7BF8DD87-13E0-0E18-0436-3AE45DED131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18971" y="9380334"/>
            <a:ext cx="2921582" cy="495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7122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>
          <a:extLst>
            <a:ext uri="{FF2B5EF4-FFF2-40B4-BE49-F238E27FC236}">
              <a16:creationId xmlns:a16="http://schemas.microsoft.com/office/drawing/2014/main" id="{39B5E7DE-BADD-B71D-A4EC-CD1157725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:notes">
            <a:extLst>
              <a:ext uri="{FF2B5EF4-FFF2-40B4-BE49-F238E27FC236}">
                <a16:creationId xmlns:a16="http://schemas.microsoft.com/office/drawing/2014/main" id="{74B6B615-FE55-40D3-4731-216C08DA5E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3488"/>
            <a:ext cx="5929313" cy="3335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3:notes">
            <a:extLst>
              <a:ext uri="{FF2B5EF4-FFF2-40B4-BE49-F238E27FC236}">
                <a16:creationId xmlns:a16="http://schemas.microsoft.com/office/drawing/2014/main" id="{2AF2BDBF-BA3D-4288-0E72-0784E19339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4212" y="4752750"/>
            <a:ext cx="5393690" cy="3888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32" name="Google Shape;332;p3:notes">
            <a:extLst>
              <a:ext uri="{FF2B5EF4-FFF2-40B4-BE49-F238E27FC236}">
                <a16:creationId xmlns:a16="http://schemas.microsoft.com/office/drawing/2014/main" id="{4A88E0E9-2A60-9408-DD2C-D34B489231C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18971" y="9380334"/>
            <a:ext cx="2921582" cy="495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buFont typeface="Calibri"/>
                <a:buNone/>
                <a:tabLst/>
                <a:defRPr/>
              </a:pPr>
              <a:t>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873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>
          <a:extLst>
            <a:ext uri="{FF2B5EF4-FFF2-40B4-BE49-F238E27FC236}">
              <a16:creationId xmlns:a16="http://schemas.microsoft.com/office/drawing/2014/main" id="{19DD791E-55BF-086E-2CBD-6ADC854D9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:notes">
            <a:extLst>
              <a:ext uri="{FF2B5EF4-FFF2-40B4-BE49-F238E27FC236}">
                <a16:creationId xmlns:a16="http://schemas.microsoft.com/office/drawing/2014/main" id="{98EF0C68-0789-8874-ED05-CB3EF419D5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3488"/>
            <a:ext cx="5929313" cy="3335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3:notes">
            <a:extLst>
              <a:ext uri="{FF2B5EF4-FFF2-40B4-BE49-F238E27FC236}">
                <a16:creationId xmlns:a16="http://schemas.microsoft.com/office/drawing/2014/main" id="{44FA4F43-028E-D7E7-3685-84AD85E119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4212" y="4752750"/>
            <a:ext cx="5393690" cy="3888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32" name="Google Shape;332;p3:notes">
            <a:extLst>
              <a:ext uri="{FF2B5EF4-FFF2-40B4-BE49-F238E27FC236}">
                <a16:creationId xmlns:a16="http://schemas.microsoft.com/office/drawing/2014/main" id="{8E76048B-ED64-2B9B-A5E5-3192908F27B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18971" y="9380334"/>
            <a:ext cx="2921582" cy="495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9650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>
          <a:extLst>
            <a:ext uri="{FF2B5EF4-FFF2-40B4-BE49-F238E27FC236}">
              <a16:creationId xmlns:a16="http://schemas.microsoft.com/office/drawing/2014/main" id="{ED548469-9DCC-4FA0-FF12-FC8394412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:notes">
            <a:extLst>
              <a:ext uri="{FF2B5EF4-FFF2-40B4-BE49-F238E27FC236}">
                <a16:creationId xmlns:a16="http://schemas.microsoft.com/office/drawing/2014/main" id="{B5DD3220-44E0-8E96-0831-C733CC4939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3488"/>
            <a:ext cx="5929313" cy="3335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3:notes">
            <a:extLst>
              <a:ext uri="{FF2B5EF4-FFF2-40B4-BE49-F238E27FC236}">
                <a16:creationId xmlns:a16="http://schemas.microsoft.com/office/drawing/2014/main" id="{D1C86804-6188-CE61-278D-1D3BC149AB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4212" y="4752750"/>
            <a:ext cx="5393690" cy="3888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32" name="Google Shape;332;p3:notes">
            <a:extLst>
              <a:ext uri="{FF2B5EF4-FFF2-40B4-BE49-F238E27FC236}">
                <a16:creationId xmlns:a16="http://schemas.microsoft.com/office/drawing/2014/main" id="{D8319384-6CCD-40B8-C72C-AC890C667E5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18971" y="9380334"/>
            <a:ext cx="2921582" cy="495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1515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866F4B42-5068-CE76-A7D8-5575420B14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08371164"/>
              </p:ext>
            </p:extLst>
          </p:nvPr>
        </p:nvGraphicFramePr>
        <p:xfrm>
          <a:off x="1595" y="1588"/>
          <a:ext cx="15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Слайд think-cell" r:id="rId4" imgW="416" imgH="416" progId="TCLayout.ActiveDocument.1">
                  <p:embed/>
                </p:oleObj>
              </mc:Choice>
              <mc:Fallback>
                <p:oleObj name="Слайд think-cell" r:id="rId4" imgW="416" imgH="41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66F4B42-5068-CE76-A7D8-5575420B14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5" y="1588"/>
                        <a:ext cx="15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22363"/>
            <a:ext cx="10363200" cy="2387600"/>
          </a:xfrm>
        </p:spPr>
        <p:txBody>
          <a:bodyPr vert="horz"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8741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FA95A51-CCE7-CAB4-DD8E-F63DF36917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0613858"/>
              </p:ext>
            </p:extLst>
          </p:nvPr>
        </p:nvGraphicFramePr>
        <p:xfrm>
          <a:off x="1595" y="1588"/>
          <a:ext cx="15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Слайд think-cell" r:id="rId4" imgW="416" imgH="416" progId="TCLayout.ActiveDocument.1">
                  <p:embed/>
                </p:oleObj>
              </mc:Choice>
              <mc:Fallback>
                <p:oleObj name="Слайд think-cell" r:id="rId4" imgW="416" imgH="41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FA95A51-CCE7-CAB4-DD8E-F63DF36917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5" y="1588"/>
                        <a:ext cx="15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56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F8077DBF-C2DF-4408-3FBC-827B9CA1143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2506299"/>
              </p:ext>
            </p:extLst>
          </p:nvPr>
        </p:nvGraphicFramePr>
        <p:xfrm>
          <a:off x="1595" y="1588"/>
          <a:ext cx="15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Слайд think-cell" r:id="rId4" imgW="416" imgH="416" progId="TCLayout.ActiveDocument.1">
                  <p:embed/>
                </p:oleObj>
              </mc:Choice>
              <mc:Fallback>
                <p:oleObj name="Слайд think-cell" r:id="rId4" imgW="416" imgH="41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8077DBF-C2DF-4408-3FBC-827B9CA114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5" y="1588"/>
                        <a:ext cx="15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27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ick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5027441"/>
              </p:ext>
            </p:extLst>
          </p:nvPr>
        </p:nvGraphicFramePr>
        <p:xfrm>
          <a:off x="1100" y="1104"/>
          <a:ext cx="1100" cy="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Слайд think-cell" r:id="rId4" imgW="425" imgH="426" progId="TCLayout.ActiveDocument.1">
                  <p:embed/>
                </p:oleObj>
              </mc:Choice>
              <mc:Fallback>
                <p:oleObj name="Слайд think-cell" r:id="rId4" imgW="425" imgH="426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00" y="1104"/>
                        <a:ext cx="1100" cy="1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984010" y="1121351"/>
            <a:ext cx="10642420" cy="745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192879" indent="-192879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lang="ru-RU" sz="13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egoe UI" panose="020B0502040204020203" pitchFamily="34" charset="0"/>
              </a:defRPr>
            </a:lvl1pPr>
            <a:lvl2pPr marL="160733" indent="-160733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lang="ru-RU" sz="1138" b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egoe UI" panose="020B0502040204020203" pitchFamily="34" charset="0"/>
              </a:defRPr>
            </a:lvl2pPr>
            <a:lvl3pPr marL="160733" indent="-160733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lang="ru-RU" sz="975" b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60733" indent="-160733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lang="ru-RU" sz="900" b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 marL="160733" indent="-160733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lang="ru-RU" sz="9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5pPr>
          </a:lstStyle>
          <a:p>
            <a:pPr marL="0" lvl="0" defTabSz="303051"/>
            <a:r>
              <a:rPr lang="ru-RU" dirty="0"/>
              <a:t>Образец текста</a:t>
            </a:r>
          </a:p>
          <a:p>
            <a:pPr marL="0" lvl="1" defTabSz="303051"/>
            <a:r>
              <a:rPr lang="ru-RU" dirty="0"/>
              <a:t>Второй уровень</a:t>
            </a:r>
          </a:p>
          <a:p>
            <a:pPr marL="0" lvl="2" defTabSz="303051"/>
            <a:r>
              <a:rPr lang="ru-RU" dirty="0"/>
              <a:t>Третий уровень</a:t>
            </a:r>
          </a:p>
        </p:txBody>
      </p:sp>
      <p:sp>
        <p:nvSpPr>
          <p:cNvPr id="17" name="Объект 2"/>
          <p:cNvSpPr>
            <a:spLocks noGrp="1"/>
          </p:cNvSpPr>
          <p:nvPr>
            <p:ph idx="10"/>
          </p:nvPr>
        </p:nvSpPr>
        <p:spPr>
          <a:xfrm>
            <a:off x="244295" y="6182206"/>
            <a:ext cx="11660090" cy="5145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ru-RU" sz="1463" b="1" smtClean="0">
                <a:solidFill>
                  <a:srgbClr val="00646C"/>
                </a:solidFill>
                <a:latin typeface="+mj-lt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buNone/>
              <a:defRPr lang="ru-RU" sz="9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2pPr>
            <a:lvl3pPr marL="117322" indent="0">
              <a:lnSpc>
                <a:spcPct val="100000"/>
              </a:lnSpc>
              <a:buNone/>
              <a:defRPr lang="ru-RU" sz="9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268848" indent="0">
              <a:lnSpc>
                <a:spcPct val="100000"/>
              </a:lnSpc>
              <a:buNone/>
              <a:defRPr lang="ru-RU" sz="9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 marL="420374" indent="0">
              <a:lnSpc>
                <a:spcPct val="100000"/>
              </a:lnSpc>
              <a:buNone/>
              <a:defRPr lang="ru-RU" sz="9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5pPr>
          </a:lstStyle>
          <a:p>
            <a:pPr marL="0" lvl="0" defTabSz="303051"/>
            <a:r>
              <a:rPr lang="ru-RU" dirty="0"/>
              <a:t>Образец текста</a:t>
            </a:r>
          </a:p>
        </p:txBody>
      </p:sp>
      <p:cxnSp>
        <p:nvCxnSpPr>
          <p:cNvPr id="20" name="Прямая соединительная линия 19"/>
          <p:cNvCxnSpPr>
            <a:cxnSpLocks/>
          </p:cNvCxnSpPr>
          <p:nvPr userDrawn="1"/>
        </p:nvCxnSpPr>
        <p:spPr>
          <a:xfrm>
            <a:off x="-14070" y="6133514"/>
            <a:ext cx="12197060" cy="0"/>
          </a:xfrm>
          <a:prstGeom prst="line">
            <a:avLst/>
          </a:prstGeom>
          <a:ln w="28575">
            <a:solidFill>
              <a:srgbClr val="0064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бъект 2"/>
          <p:cNvSpPr>
            <a:spLocks noGrp="1"/>
          </p:cNvSpPr>
          <p:nvPr>
            <p:ph idx="11"/>
          </p:nvPr>
        </p:nvSpPr>
        <p:spPr>
          <a:xfrm>
            <a:off x="244295" y="5823216"/>
            <a:ext cx="2305950" cy="229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None/>
              <a:defRPr lang="ru-RU" sz="894" b="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None/>
              <a:defRPr lang="ru-RU" sz="1138" b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egoe UI" panose="020B0502040204020203" pitchFamily="34" charset="0"/>
              </a:defRPr>
            </a:lvl2pPr>
            <a:lvl3pPr marL="0" indent="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None/>
              <a:defRPr lang="ru-RU" sz="975" b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60733" indent="-160733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lang="ru-RU" sz="900" b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 marL="160733" indent="-160733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lang="ru-RU" sz="9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5pPr>
          </a:lstStyle>
          <a:p>
            <a:pPr marL="0" lvl="0" defTabSz="303051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0172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6159124-E1FE-4F45-9B95-AE5E46F772A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25974669"/>
              </p:ext>
            </p:extLst>
          </p:nvPr>
        </p:nvGraphicFramePr>
        <p:xfrm>
          <a:off x="1595" y="1588"/>
          <a:ext cx="15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6159124-E1FE-4F45-9B95-AE5E46F772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5" y="1588"/>
                        <a:ext cx="15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6861810-6094-4AD3-98C5-72930C193E5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5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90000"/>
              </a:lnSpc>
            </a:pPr>
            <a:endParaRPr lang="en-US" sz="2600" b="0" i="0" baseline="0" err="1">
              <a:latin typeface="Graphik Black" panose="020B0A03030202060203" pitchFamily="34" charset="0"/>
              <a:ea typeface="+mj-ea"/>
              <a:cs typeface="+mj-cs"/>
              <a:sym typeface="Graphik Black" panose="020B0A03030202060203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BE69F3F3-D2D1-4795-9D40-D173B4046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68600" y="6565200"/>
            <a:ext cx="4114800" cy="140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50">
                <a:solidFill>
                  <a:srgbClr val="BDBDBD"/>
                </a:solidFill>
                <a:latin typeface="Arial "/>
                <a:cs typeface="Arial" panose="020B0604020202020204" pitchFamily="34" charset="0"/>
              </a:defRPr>
            </a:lvl1pPr>
          </a:lstStyle>
          <a:p>
            <a:pPr algn="l"/>
            <a:r>
              <a:rPr lang="en-US"/>
              <a:t>© 2020 Accenture</a:t>
            </a:r>
            <a:r>
              <a:rPr lang="ru-RU"/>
              <a:t> – </a:t>
            </a:r>
            <a:r>
              <a:rPr lang="en-US"/>
              <a:t>Dasco Consulting</a:t>
            </a:r>
            <a:r>
              <a:rPr lang="ru-RU"/>
              <a:t> </a:t>
            </a:r>
            <a:r>
              <a:rPr lang="en-US"/>
              <a:t>Group. </a:t>
            </a:r>
            <a:r>
              <a:rPr lang="ru-RU"/>
              <a:t>Конфиденциально</a:t>
            </a:r>
            <a:endParaRPr lang="en-AU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D713FE9-CF90-4D03-BF30-63B52BEBA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5000" y="6565200"/>
            <a:ext cx="216000" cy="140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50">
                <a:solidFill>
                  <a:srgbClr val="BDBDBD"/>
                </a:solidFill>
                <a:latin typeface="Arial "/>
              </a:defRPr>
            </a:lvl1pPr>
          </a:lstStyle>
          <a:p>
            <a:fld id="{EF2F7A32-C1EA-4F7E-B0A2-7FCB5BFE90D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8101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552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4E89A6A9-D11C-8E5F-E622-9321B4147C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0110963"/>
              </p:ext>
            </p:extLst>
          </p:nvPr>
        </p:nvGraphicFramePr>
        <p:xfrm>
          <a:off x="1595" y="1588"/>
          <a:ext cx="15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Слайд think-cell" r:id="rId4" imgW="416" imgH="416" progId="TCLayout.ActiveDocument.1">
                  <p:embed/>
                </p:oleObj>
              </mc:Choice>
              <mc:Fallback>
                <p:oleObj name="Слайд think-cell" r:id="rId4" imgW="416" imgH="41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E89A6A9-D11C-8E5F-E622-9321B4147C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5" y="1588"/>
                        <a:ext cx="15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13065" y="183521"/>
            <a:ext cx="11478830" cy="704246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100000"/>
              </a:lnSpc>
              <a:defRPr sz="1625" b="0">
                <a:solidFill>
                  <a:srgbClr val="0064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6910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 userDrawn="1"/>
        </p:nvCxnSpPr>
        <p:spPr>
          <a:xfrm>
            <a:off x="51844" y="871003"/>
            <a:ext cx="12083345" cy="0"/>
          </a:xfrm>
          <a:prstGeom prst="line">
            <a:avLst/>
          </a:prstGeom>
          <a:ln w="1905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"/>
          <p:cNvSpPr txBox="1">
            <a:spLocks/>
          </p:cNvSpPr>
          <p:nvPr userDrawn="1"/>
        </p:nvSpPr>
        <p:spPr bwMode="auto">
          <a:xfrm>
            <a:off x="11965419" y="6650962"/>
            <a:ext cx="157094" cy="15356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5763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998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l" defTabSz="5763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98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350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799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679C0A2B-B0BB-7B23-FA29-C9B5682DBD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0399525"/>
              </p:ext>
            </p:extLst>
          </p:nvPr>
        </p:nvGraphicFramePr>
        <p:xfrm>
          <a:off x="1595" y="1588"/>
          <a:ext cx="15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Слайд think-cell" r:id="rId4" imgW="416" imgH="416" progId="TCLayout.ActiveDocument.1">
                  <p:embed/>
                </p:oleObj>
              </mc:Choice>
              <mc:Fallback>
                <p:oleObj name="Слайд think-cell" r:id="rId4" imgW="416" imgH="41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79C0A2B-B0BB-7B23-FA29-C9B5682DBD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5" y="1588"/>
                        <a:ext cx="15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C0EB58F-DC53-4BA1-9872-26FCC0E61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275" y="124288"/>
            <a:ext cx="11638630" cy="861134"/>
          </a:xfrm>
          <a:solidFill>
            <a:schemeClr val="bg1"/>
          </a:solidFill>
        </p:spPr>
        <p:txBody>
          <a:bodyPr/>
          <a:lstStyle>
            <a:lvl1pPr>
              <a:lnSpc>
                <a:spcPct val="100000"/>
              </a:lnSpc>
              <a:defRPr b="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810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52FCDC65-368C-8DCA-6345-4B8583901B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29811553"/>
              </p:ext>
            </p:extLst>
          </p:nvPr>
        </p:nvGraphicFramePr>
        <p:xfrm>
          <a:off x="1595" y="1588"/>
          <a:ext cx="15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Слайд think-cell" r:id="rId4" imgW="416" imgH="416" progId="TCLayout.ActiveDocument.1">
                  <p:embed/>
                </p:oleObj>
              </mc:Choice>
              <mc:Fallback>
                <p:oleObj name="Слайд think-cell" r:id="rId4" imgW="416" imgH="41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2FCDC65-368C-8DCA-6345-4B8583901B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5" y="1588"/>
                        <a:ext cx="15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20740" y="183521"/>
            <a:ext cx="10222240" cy="480054"/>
          </a:xfrm>
          <a:prstGeom prst="rect">
            <a:avLst/>
          </a:prstGeom>
        </p:spPr>
        <p:txBody>
          <a:bodyPr vert="horz" anchor="ctr"/>
          <a:lstStyle>
            <a:lvl1pPr>
              <a:defRPr sz="2000" b="1">
                <a:solidFill>
                  <a:srgbClr val="007F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B35CDE4-EF37-44B8-96D0-2CB8F72900A2}"/>
              </a:ext>
            </a:extLst>
          </p:cNvPr>
          <p:cNvSpPr/>
          <p:nvPr userDrawn="1"/>
        </p:nvSpPr>
        <p:spPr>
          <a:xfrm>
            <a:off x="0" y="6683828"/>
            <a:ext cx="12192000" cy="180000"/>
          </a:xfrm>
          <a:prstGeom prst="rect">
            <a:avLst/>
          </a:prstGeom>
          <a:solidFill>
            <a:srgbClr val="007F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7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41920" y="6683827"/>
            <a:ext cx="568980" cy="174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F57F22-1F1D-41CC-9622-780638F1561E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301885" y="6647805"/>
            <a:ext cx="17043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Dasco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Consulting Group</a:t>
            </a:r>
          </a:p>
        </p:txBody>
      </p:sp>
    </p:spTree>
    <p:extLst>
      <p:ext uri="{BB962C8B-B14F-4D97-AF65-F5344CB8AC3E}">
        <p14:creationId xmlns:p14="http://schemas.microsoft.com/office/powerpoint/2010/main" val="3791055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BA87C60D-20B0-8A6C-52FF-4E07C5CEA65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034727"/>
              </p:ext>
            </p:extLst>
          </p:nvPr>
        </p:nvGraphicFramePr>
        <p:xfrm>
          <a:off x="1595" y="1588"/>
          <a:ext cx="15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Слайд think-cell" r:id="rId4" imgW="416" imgH="416" progId="TCLayout.ActiveDocument.1">
                  <p:embed/>
                </p:oleObj>
              </mc:Choice>
              <mc:Fallback>
                <p:oleObj name="Слайд think-cell" r:id="rId4" imgW="416" imgH="41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A87C60D-20B0-8A6C-52FF-4E07C5CEA6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5" y="1588"/>
                        <a:ext cx="15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20740" y="183521"/>
            <a:ext cx="10222240" cy="480054"/>
          </a:xfrm>
          <a:prstGeom prst="rect">
            <a:avLst/>
          </a:prstGeom>
        </p:spPr>
        <p:txBody>
          <a:bodyPr vert="horz" anchor="ctr"/>
          <a:lstStyle>
            <a:lvl1pPr>
              <a:defRPr sz="2000" b="1">
                <a:solidFill>
                  <a:srgbClr val="007F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B35CDE4-EF37-44B8-96D0-2CB8F72900A2}"/>
              </a:ext>
            </a:extLst>
          </p:cNvPr>
          <p:cNvSpPr/>
          <p:nvPr userDrawn="1"/>
        </p:nvSpPr>
        <p:spPr>
          <a:xfrm>
            <a:off x="0" y="6683828"/>
            <a:ext cx="12192000" cy="180000"/>
          </a:xfrm>
          <a:prstGeom prst="rect">
            <a:avLst/>
          </a:prstGeom>
          <a:solidFill>
            <a:srgbClr val="007F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074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41920" y="6683827"/>
            <a:ext cx="568980" cy="174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5F57F22-1F1D-41CC-9622-780638F1561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01885" y="6647807"/>
            <a:ext cx="17043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Dasco Consulting Group</a:t>
            </a:r>
          </a:p>
        </p:txBody>
      </p:sp>
    </p:spTree>
    <p:extLst>
      <p:ext uri="{BB962C8B-B14F-4D97-AF65-F5344CB8AC3E}">
        <p14:creationId xmlns:p14="http://schemas.microsoft.com/office/powerpoint/2010/main" val="958573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5BEBD0C1-C242-F90D-39DD-427D44CCBA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9404536"/>
              </p:ext>
            </p:extLst>
          </p:nvPr>
        </p:nvGraphicFramePr>
        <p:xfrm>
          <a:off x="1595" y="1588"/>
          <a:ext cx="15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Слайд think-cell" r:id="rId4" imgW="416" imgH="416" progId="TCLayout.ActiveDocument.1">
                  <p:embed/>
                </p:oleObj>
              </mc:Choice>
              <mc:Fallback>
                <p:oleObj name="Слайд think-cell" r:id="rId4" imgW="416" imgH="41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BEBD0C1-C242-F90D-39DD-427D44CCBA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5" y="1588"/>
                        <a:ext cx="15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0941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74D50542-4422-00BA-30FB-957FEE61DB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11754811"/>
              </p:ext>
            </p:extLst>
          </p:nvPr>
        </p:nvGraphicFramePr>
        <p:xfrm>
          <a:off x="1595" y="1588"/>
          <a:ext cx="15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Слайд think-cell" r:id="rId4" imgW="416" imgH="416" progId="TCLayout.ActiveDocument.1">
                  <p:embed/>
                </p:oleObj>
              </mc:Choice>
              <mc:Fallback>
                <p:oleObj name="Слайд think-cell" r:id="rId4" imgW="416" imgH="41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4D50542-4422-00BA-30FB-957FEE61DB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5" y="1588"/>
                        <a:ext cx="15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43"/>
            <a:ext cx="10515600" cy="2852737"/>
          </a:xfrm>
        </p:spPr>
        <p:txBody>
          <a:bodyPr vert="horz"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9019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DD20EB1B-0B9C-B79C-716F-1A0B11F2552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1239546"/>
              </p:ext>
            </p:extLst>
          </p:nvPr>
        </p:nvGraphicFramePr>
        <p:xfrm>
          <a:off x="1595" y="1588"/>
          <a:ext cx="15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Слайд think-cell" r:id="rId4" imgW="416" imgH="416" progId="TCLayout.ActiveDocument.1">
                  <p:embed/>
                </p:oleObj>
              </mc:Choice>
              <mc:Fallback>
                <p:oleObj name="Слайд think-cell" r:id="rId4" imgW="416" imgH="41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D20EB1B-0B9C-B79C-716F-1A0B11F255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5" y="1588"/>
                        <a:ext cx="15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6813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B468B9A9-AEAB-F1AA-BFA6-7EFD386EA7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44840546"/>
              </p:ext>
            </p:extLst>
          </p:nvPr>
        </p:nvGraphicFramePr>
        <p:xfrm>
          <a:off x="1595" y="1588"/>
          <a:ext cx="15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Слайд think-cell" r:id="rId4" imgW="416" imgH="416" progId="TCLayout.ActiveDocument.1">
                  <p:embed/>
                </p:oleObj>
              </mc:Choice>
              <mc:Fallback>
                <p:oleObj name="Слайд think-cell" r:id="rId4" imgW="416" imgH="416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68B9A9-AEAB-F1AA-BFA6-7EFD386EA7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5" y="1588"/>
                        <a:ext cx="15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90" y="365129"/>
            <a:ext cx="10515600" cy="1325563"/>
          </a:xfrm>
        </p:spPr>
        <p:txBody>
          <a:bodyPr vert="horz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5" y="1681163"/>
            <a:ext cx="515779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5" y="2505075"/>
            <a:ext cx="515779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5" y="1681163"/>
            <a:ext cx="518319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5" y="2505075"/>
            <a:ext cx="518319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006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F020350-606E-3160-22CB-A64624D4B96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0187851"/>
              </p:ext>
            </p:extLst>
          </p:nvPr>
        </p:nvGraphicFramePr>
        <p:xfrm>
          <a:off x="1595" y="1588"/>
          <a:ext cx="15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Слайд think-cell" r:id="rId4" imgW="416" imgH="416" progId="TCLayout.ActiveDocument.1">
                  <p:embed/>
                </p:oleObj>
              </mc:Choice>
              <mc:Fallback>
                <p:oleObj name="Слайд think-cell" r:id="rId4" imgW="416" imgH="41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F020350-606E-3160-22CB-A64624D4B9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5" y="1588"/>
                        <a:ext cx="15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57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97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559DB58C-CF20-ED30-8BF4-4078DE135FC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07968365"/>
              </p:ext>
            </p:extLst>
          </p:nvPr>
        </p:nvGraphicFramePr>
        <p:xfrm>
          <a:off x="1595" y="1588"/>
          <a:ext cx="15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Слайд think-cell" r:id="rId4" imgW="416" imgH="416" progId="TCLayout.ActiveDocument.1">
                  <p:embed/>
                </p:oleObj>
              </mc:Choice>
              <mc:Fallback>
                <p:oleObj name="Слайд think-cell" r:id="rId4" imgW="416" imgH="41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59DB58C-CF20-ED30-8BF4-4078DE135F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5" y="1588"/>
                        <a:ext cx="15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90" y="457200"/>
            <a:ext cx="3932240" cy="1600200"/>
          </a:xfrm>
        </p:spPr>
        <p:txBody>
          <a:bodyPr vert="horz"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4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395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D82FBAC5-54F3-1DB5-C7DE-1B45EA3014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29053567"/>
              </p:ext>
            </p:extLst>
          </p:nvPr>
        </p:nvGraphicFramePr>
        <p:xfrm>
          <a:off x="1595" y="1588"/>
          <a:ext cx="15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Слайд think-cell" r:id="rId4" imgW="416" imgH="416" progId="TCLayout.ActiveDocument.1">
                  <p:embed/>
                </p:oleObj>
              </mc:Choice>
              <mc:Fallback>
                <p:oleObj name="Слайд think-cell" r:id="rId4" imgW="416" imgH="41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82FBAC5-54F3-1DB5-C7DE-1B45EA3014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5" y="1588"/>
                        <a:ext cx="15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90" y="457200"/>
            <a:ext cx="3932240" cy="1600200"/>
          </a:xfrm>
        </p:spPr>
        <p:txBody>
          <a:bodyPr vert="horz"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0" y="987430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4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12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9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ags" Target="../tags/tag17.xml"/><Relationship Id="rId5" Type="http://schemas.openxmlformats.org/officeDocument/2006/relationships/vmlDrawing" Target="../drawings/vmlDrawing15.vml"/><Relationship Id="rId4" Type="http://schemas.openxmlformats.org/officeDocument/2006/relationships/theme" Target="../theme/theme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id="{2FA3B8A9-1C7B-099D-6DCB-CD564FBA41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2829845854"/>
              </p:ext>
            </p:extLst>
          </p:nvPr>
        </p:nvGraphicFramePr>
        <p:xfrm>
          <a:off x="1595" y="1588"/>
          <a:ext cx="15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Слайд think-cell" r:id="rId20" imgW="395" imgH="394" progId="TCLayout.ActiveDocument.1">
                  <p:embed/>
                </p:oleObj>
              </mc:Choice>
              <mc:Fallback>
                <p:oleObj name="Слайд think-cell" r:id="rId20" imgW="395" imgH="394" progId="TCLayout.ActiveDocument.1">
                  <p:embed/>
                  <p:pic>
                    <p:nvPicPr>
                      <p:cNvPr id="9" name="Объект 8" hidden="1">
                        <a:extLst>
                          <a:ext uri="{FF2B5EF4-FFF2-40B4-BE49-F238E27FC236}">
                            <a16:creationId xmlns:a16="http://schemas.microsoft.com/office/drawing/2014/main" id="{2FA3B8A9-1C7B-099D-6DCB-CD564FBA41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95" y="1588"/>
                        <a:ext cx="15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0EE3B9-C867-49FA-9240-F3809C069E75}"/>
              </a:ext>
            </a:extLst>
          </p:cNvPr>
          <p:cNvSpPr/>
          <p:nvPr userDrawn="1"/>
        </p:nvSpPr>
        <p:spPr>
          <a:xfrm>
            <a:off x="0" y="6683828"/>
            <a:ext cx="12192000" cy="180000"/>
          </a:xfrm>
          <a:prstGeom prst="rect">
            <a:avLst/>
          </a:prstGeom>
          <a:solidFill>
            <a:srgbClr val="006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068" tIns="26534" rIns="53068" bIns="2653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85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D6080E45-08C7-48CC-88DB-B0E4FD144C30}"/>
              </a:ext>
            </a:extLst>
          </p:cNvPr>
          <p:cNvSpPr txBox="1">
            <a:spLocks/>
          </p:cNvSpPr>
          <p:nvPr userDrawn="1"/>
        </p:nvSpPr>
        <p:spPr>
          <a:xfrm>
            <a:off x="10897770" y="6581966"/>
            <a:ext cx="1183640" cy="364881"/>
          </a:xfrm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ru-RU"/>
            </a:defPPr>
            <a:lvl1pPr marL="0" algn="r" defTabSz="914400" rtl="0" eaLnBrk="1" latinLnBrk="0" hangingPunct="1">
              <a:defRPr sz="138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F57F22-1F1D-41CC-9622-780638F1561E}" type="slidenum">
              <a:rPr lang="ru-RU" sz="105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81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5B844FC-455A-4C25-924C-D3F61D173D20}"/>
              </a:ext>
            </a:extLst>
          </p:cNvPr>
          <p:cNvSpPr/>
          <p:nvPr userDrawn="1"/>
        </p:nvSpPr>
        <p:spPr>
          <a:xfrm>
            <a:off x="0" y="-17175"/>
            <a:ext cx="45720" cy="1055862"/>
          </a:xfrm>
          <a:prstGeom prst="rect">
            <a:avLst/>
          </a:prstGeom>
          <a:solidFill>
            <a:srgbClr val="006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14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C969558-7B00-4BFE-A6F0-3A70859B0C87}"/>
              </a:ext>
            </a:extLst>
          </p:cNvPr>
          <p:cNvSpPr/>
          <p:nvPr userDrawn="1"/>
        </p:nvSpPr>
        <p:spPr>
          <a:xfrm>
            <a:off x="12146280" y="-17175"/>
            <a:ext cx="45720" cy="1055862"/>
          </a:xfrm>
          <a:prstGeom prst="rect">
            <a:avLst/>
          </a:prstGeom>
          <a:solidFill>
            <a:srgbClr val="006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14"/>
          </a:p>
        </p:txBody>
      </p:sp>
    </p:spTree>
    <p:extLst>
      <p:ext uri="{BB962C8B-B14F-4D97-AF65-F5344CB8AC3E}">
        <p14:creationId xmlns:p14="http://schemas.microsoft.com/office/powerpoint/2010/main" val="391064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11" r:id="rId12"/>
    <p:sldLayoutId id="2147483912" r:id="rId13"/>
    <p:sldLayoutId id="2147483914" r:id="rId14"/>
    <p:sldLayoutId id="2147483930" r:id="rId15"/>
    <p:sldLayoutId id="2147483932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C08FF89B-983E-9A72-485B-559DE0ADC2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960806684"/>
              </p:ext>
            </p:extLst>
          </p:nvPr>
        </p:nvGraphicFramePr>
        <p:xfrm>
          <a:off x="1595" y="1588"/>
          <a:ext cx="15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Слайд think-cell" r:id="rId7" imgW="395" imgH="394" progId="TCLayout.ActiveDocument.1">
                  <p:embed/>
                </p:oleObj>
              </mc:Choice>
              <mc:Fallback>
                <p:oleObj name="Слайд think-cell" r:id="rId7" imgW="395" imgH="394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C08FF89B-983E-9A72-485B-559DE0ADC2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5" y="1588"/>
                        <a:ext cx="15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B35CDE4-EF37-44B8-96D0-2CB8F72900A2}"/>
              </a:ext>
            </a:extLst>
          </p:cNvPr>
          <p:cNvSpPr/>
          <p:nvPr userDrawn="1"/>
        </p:nvSpPr>
        <p:spPr>
          <a:xfrm>
            <a:off x="0" y="6683828"/>
            <a:ext cx="12192000" cy="180000"/>
          </a:xfrm>
          <a:prstGeom prst="rect">
            <a:avLst/>
          </a:prstGeom>
          <a:solidFill>
            <a:srgbClr val="006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074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9214008F-5540-4DF2-852A-37A1089E1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25" y="133005"/>
            <a:ext cx="11345730" cy="756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01880" y="6665559"/>
            <a:ext cx="46826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use of this material without specific permission of Dasco Consulting Group is strictly prohibited</a:t>
            </a:r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AE35C340-5477-4DC6-98B1-201413AA729C}"/>
              </a:ext>
            </a:extLst>
          </p:cNvPr>
          <p:cNvSpPr txBox="1">
            <a:spLocks/>
          </p:cNvSpPr>
          <p:nvPr userDrawn="1"/>
        </p:nvSpPr>
        <p:spPr>
          <a:xfrm>
            <a:off x="10897760" y="6581964"/>
            <a:ext cx="1183640" cy="364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38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F57F22-1F1D-41CC-9622-780638F1561E}" type="slidenum">
              <a:rPr lang="ru-RU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AFB546D-0328-453E-AF6E-1CFD2B2FF447}"/>
              </a:ext>
            </a:extLst>
          </p:cNvPr>
          <p:cNvSpPr/>
          <p:nvPr userDrawn="1"/>
        </p:nvSpPr>
        <p:spPr>
          <a:xfrm>
            <a:off x="0" y="-17175"/>
            <a:ext cx="45720" cy="1055862"/>
          </a:xfrm>
          <a:prstGeom prst="rect">
            <a:avLst/>
          </a:prstGeom>
          <a:solidFill>
            <a:srgbClr val="006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9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AFB546D-0328-453E-AF6E-1CFD2B2FF447}"/>
              </a:ext>
            </a:extLst>
          </p:cNvPr>
          <p:cNvSpPr/>
          <p:nvPr userDrawn="1"/>
        </p:nvSpPr>
        <p:spPr>
          <a:xfrm>
            <a:off x="12146280" y="-17175"/>
            <a:ext cx="45720" cy="1055862"/>
          </a:xfrm>
          <a:prstGeom prst="rect">
            <a:avLst/>
          </a:prstGeom>
          <a:solidFill>
            <a:srgbClr val="006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9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92648E-427A-5E2E-493F-BC5634BDF53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16200000">
            <a:off x="11540560" y="400361"/>
            <a:ext cx="770919" cy="23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5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0" kern="1200">
          <a:solidFill>
            <a:srgbClr val="00646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g"/><Relationship Id="rId2" Type="http://schemas.openxmlformats.org/officeDocument/2006/relationships/tags" Target="../tags/tag2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18" Type="http://schemas.openxmlformats.org/officeDocument/2006/relationships/tags" Target="../tags/tag87.xml"/><Relationship Id="rId3" Type="http://schemas.openxmlformats.org/officeDocument/2006/relationships/tags" Target="../tags/tag72.xml"/><Relationship Id="rId21" Type="http://schemas.openxmlformats.org/officeDocument/2006/relationships/slideLayout" Target="../slideLayouts/slideLayout15.xml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tags" Target="../tags/tag86.xml"/><Relationship Id="rId2" Type="http://schemas.openxmlformats.org/officeDocument/2006/relationships/tags" Target="../tags/tag71.xml"/><Relationship Id="rId16" Type="http://schemas.openxmlformats.org/officeDocument/2006/relationships/tags" Target="../tags/tag85.xml"/><Relationship Id="rId20" Type="http://schemas.openxmlformats.org/officeDocument/2006/relationships/tags" Target="../tags/tag89.xml"/><Relationship Id="rId1" Type="http://schemas.openxmlformats.org/officeDocument/2006/relationships/vmlDrawing" Target="../drawings/vmlDrawing28.v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24" Type="http://schemas.openxmlformats.org/officeDocument/2006/relationships/chart" Target="../charts/chart5.xml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23" Type="http://schemas.openxmlformats.org/officeDocument/2006/relationships/image" Target="../media/image8.emf"/><Relationship Id="rId10" Type="http://schemas.openxmlformats.org/officeDocument/2006/relationships/tags" Target="../tags/tag79.xml"/><Relationship Id="rId19" Type="http://schemas.openxmlformats.org/officeDocument/2006/relationships/tags" Target="../tags/tag88.xml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Relationship Id="rId22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tags" Target="../tags/tag101.xml"/><Relationship Id="rId18" Type="http://schemas.openxmlformats.org/officeDocument/2006/relationships/image" Target="../media/image1.emf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17" Type="http://schemas.openxmlformats.org/officeDocument/2006/relationships/oleObject" Target="../embeddings/oleObject14.bin"/><Relationship Id="rId2" Type="http://schemas.openxmlformats.org/officeDocument/2006/relationships/tags" Target="../tags/tag90.xml"/><Relationship Id="rId16" Type="http://schemas.openxmlformats.org/officeDocument/2006/relationships/notesSlide" Target="../notesSlides/notesSlide8.xml"/><Relationship Id="rId20" Type="http://schemas.openxmlformats.org/officeDocument/2006/relationships/chart" Target="../charts/chart7.xml"/><Relationship Id="rId1" Type="http://schemas.openxmlformats.org/officeDocument/2006/relationships/vmlDrawing" Target="../drawings/vmlDrawing29.v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5" Type="http://schemas.openxmlformats.org/officeDocument/2006/relationships/tags" Target="../tags/tag93.xml"/><Relationship Id="rId15" Type="http://schemas.openxmlformats.org/officeDocument/2006/relationships/slideLayout" Target="../slideLayouts/slideLayout15.xml"/><Relationship Id="rId10" Type="http://schemas.openxmlformats.org/officeDocument/2006/relationships/tags" Target="../tags/tag98.xml"/><Relationship Id="rId19" Type="http://schemas.openxmlformats.org/officeDocument/2006/relationships/chart" Target="../charts/chart6.xml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tags" Target="../tags/tag10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18" Type="http://schemas.openxmlformats.org/officeDocument/2006/relationships/tags" Target="../tags/tag120.xml"/><Relationship Id="rId26" Type="http://schemas.openxmlformats.org/officeDocument/2006/relationships/chart" Target="../charts/chart8.xml"/><Relationship Id="rId3" Type="http://schemas.openxmlformats.org/officeDocument/2006/relationships/tags" Target="../tags/tag105.xml"/><Relationship Id="rId21" Type="http://schemas.openxmlformats.org/officeDocument/2006/relationships/tags" Target="../tags/tag123.xml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5" Type="http://schemas.openxmlformats.org/officeDocument/2006/relationships/image" Target="../media/image1.emf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0" Type="http://schemas.openxmlformats.org/officeDocument/2006/relationships/tags" Target="../tags/tag122.xml"/><Relationship Id="rId1" Type="http://schemas.openxmlformats.org/officeDocument/2006/relationships/vmlDrawing" Target="../drawings/vmlDrawing31.v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24" Type="http://schemas.openxmlformats.org/officeDocument/2006/relationships/oleObject" Target="../embeddings/oleObject16.bin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23" Type="http://schemas.openxmlformats.org/officeDocument/2006/relationships/notesSlide" Target="../notesSlides/notesSlide9.xml"/><Relationship Id="rId10" Type="http://schemas.openxmlformats.org/officeDocument/2006/relationships/tags" Target="../tags/tag112.xml"/><Relationship Id="rId19" Type="http://schemas.openxmlformats.org/officeDocument/2006/relationships/tags" Target="../tags/tag121.xml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Relationship Id="rId22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tags" Target="../tags/tag135.xml"/><Relationship Id="rId18" Type="http://schemas.openxmlformats.org/officeDocument/2006/relationships/tags" Target="../tags/tag140.xml"/><Relationship Id="rId26" Type="http://schemas.openxmlformats.org/officeDocument/2006/relationships/tags" Target="../tags/tag148.xml"/><Relationship Id="rId3" Type="http://schemas.openxmlformats.org/officeDocument/2006/relationships/tags" Target="../tags/tag125.xml"/><Relationship Id="rId21" Type="http://schemas.openxmlformats.org/officeDocument/2006/relationships/tags" Target="../tags/tag143.xml"/><Relationship Id="rId7" Type="http://schemas.openxmlformats.org/officeDocument/2006/relationships/tags" Target="../tags/tag129.xml"/><Relationship Id="rId12" Type="http://schemas.openxmlformats.org/officeDocument/2006/relationships/tags" Target="../tags/tag134.xml"/><Relationship Id="rId17" Type="http://schemas.openxmlformats.org/officeDocument/2006/relationships/tags" Target="../tags/tag139.xml"/><Relationship Id="rId25" Type="http://schemas.openxmlformats.org/officeDocument/2006/relationships/tags" Target="../tags/tag147.xml"/><Relationship Id="rId2" Type="http://schemas.openxmlformats.org/officeDocument/2006/relationships/tags" Target="../tags/tag124.xml"/><Relationship Id="rId16" Type="http://schemas.openxmlformats.org/officeDocument/2006/relationships/tags" Target="../tags/tag138.xml"/><Relationship Id="rId20" Type="http://schemas.openxmlformats.org/officeDocument/2006/relationships/tags" Target="../tags/tag142.xml"/><Relationship Id="rId29" Type="http://schemas.openxmlformats.org/officeDocument/2006/relationships/notesSlide" Target="../notesSlides/notesSlide10.xml"/><Relationship Id="rId1" Type="http://schemas.openxmlformats.org/officeDocument/2006/relationships/vmlDrawing" Target="../drawings/vmlDrawing32.v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24" Type="http://schemas.openxmlformats.org/officeDocument/2006/relationships/tags" Target="../tags/tag146.xml"/><Relationship Id="rId32" Type="http://schemas.openxmlformats.org/officeDocument/2006/relationships/chart" Target="../charts/chart9.xml"/><Relationship Id="rId5" Type="http://schemas.openxmlformats.org/officeDocument/2006/relationships/tags" Target="../tags/tag127.xml"/><Relationship Id="rId15" Type="http://schemas.openxmlformats.org/officeDocument/2006/relationships/tags" Target="../tags/tag137.xml"/><Relationship Id="rId23" Type="http://schemas.openxmlformats.org/officeDocument/2006/relationships/tags" Target="../tags/tag145.xml"/><Relationship Id="rId28" Type="http://schemas.openxmlformats.org/officeDocument/2006/relationships/slideLayout" Target="../slideLayouts/slideLayout15.xml"/><Relationship Id="rId10" Type="http://schemas.openxmlformats.org/officeDocument/2006/relationships/tags" Target="../tags/tag132.xml"/><Relationship Id="rId19" Type="http://schemas.openxmlformats.org/officeDocument/2006/relationships/tags" Target="../tags/tag141.xml"/><Relationship Id="rId31" Type="http://schemas.openxmlformats.org/officeDocument/2006/relationships/image" Target="../media/image1.emf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tags" Target="../tags/tag136.xml"/><Relationship Id="rId22" Type="http://schemas.openxmlformats.org/officeDocument/2006/relationships/tags" Target="../tags/tag144.xml"/><Relationship Id="rId27" Type="http://schemas.openxmlformats.org/officeDocument/2006/relationships/tags" Target="../tags/tag149.xml"/><Relationship Id="rId30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50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tags" Target="../tags/tag162.xml"/><Relationship Id="rId18" Type="http://schemas.openxmlformats.org/officeDocument/2006/relationships/oleObject" Target="../embeddings/oleObject19.bin"/><Relationship Id="rId3" Type="http://schemas.openxmlformats.org/officeDocument/2006/relationships/tags" Target="../tags/tag152.xml"/><Relationship Id="rId21" Type="http://schemas.openxmlformats.org/officeDocument/2006/relationships/chart" Target="../charts/chart11.xml"/><Relationship Id="rId7" Type="http://schemas.openxmlformats.org/officeDocument/2006/relationships/tags" Target="../tags/tag156.xml"/><Relationship Id="rId12" Type="http://schemas.openxmlformats.org/officeDocument/2006/relationships/tags" Target="../tags/tag161.xml"/><Relationship Id="rId17" Type="http://schemas.openxmlformats.org/officeDocument/2006/relationships/slideLayout" Target="../slideLayouts/slideLayout15.xml"/><Relationship Id="rId2" Type="http://schemas.openxmlformats.org/officeDocument/2006/relationships/tags" Target="../tags/tag151.xml"/><Relationship Id="rId16" Type="http://schemas.openxmlformats.org/officeDocument/2006/relationships/tags" Target="../tags/tag165.xml"/><Relationship Id="rId20" Type="http://schemas.openxmlformats.org/officeDocument/2006/relationships/chart" Target="../charts/chart10.xml"/><Relationship Id="rId1" Type="http://schemas.openxmlformats.org/officeDocument/2006/relationships/vmlDrawing" Target="../drawings/vmlDrawing34.vml"/><Relationship Id="rId6" Type="http://schemas.openxmlformats.org/officeDocument/2006/relationships/tags" Target="../tags/tag155.xml"/><Relationship Id="rId11" Type="http://schemas.openxmlformats.org/officeDocument/2006/relationships/tags" Target="../tags/tag160.xml"/><Relationship Id="rId5" Type="http://schemas.openxmlformats.org/officeDocument/2006/relationships/tags" Target="../tags/tag154.xml"/><Relationship Id="rId15" Type="http://schemas.openxmlformats.org/officeDocument/2006/relationships/tags" Target="../tags/tag164.xml"/><Relationship Id="rId10" Type="http://schemas.openxmlformats.org/officeDocument/2006/relationships/tags" Target="../tags/tag159.xml"/><Relationship Id="rId19" Type="http://schemas.openxmlformats.org/officeDocument/2006/relationships/image" Target="../media/image8.emf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tags" Target="../tags/tag16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72.xml"/><Relationship Id="rId13" Type="http://schemas.openxmlformats.org/officeDocument/2006/relationships/tags" Target="../tags/tag177.xml"/><Relationship Id="rId18" Type="http://schemas.openxmlformats.org/officeDocument/2006/relationships/slideLayout" Target="../slideLayouts/slideLayout15.xml"/><Relationship Id="rId3" Type="http://schemas.openxmlformats.org/officeDocument/2006/relationships/tags" Target="../tags/tag167.xml"/><Relationship Id="rId21" Type="http://schemas.openxmlformats.org/officeDocument/2006/relationships/image" Target="../media/image1.emf"/><Relationship Id="rId7" Type="http://schemas.openxmlformats.org/officeDocument/2006/relationships/tags" Target="../tags/tag171.xml"/><Relationship Id="rId12" Type="http://schemas.openxmlformats.org/officeDocument/2006/relationships/tags" Target="../tags/tag176.xml"/><Relationship Id="rId17" Type="http://schemas.openxmlformats.org/officeDocument/2006/relationships/tags" Target="../tags/tag181.xml"/><Relationship Id="rId2" Type="http://schemas.openxmlformats.org/officeDocument/2006/relationships/tags" Target="../tags/tag166.xml"/><Relationship Id="rId16" Type="http://schemas.openxmlformats.org/officeDocument/2006/relationships/tags" Target="../tags/tag180.xml"/><Relationship Id="rId20" Type="http://schemas.openxmlformats.org/officeDocument/2006/relationships/oleObject" Target="../embeddings/oleObject20.bin"/><Relationship Id="rId1" Type="http://schemas.openxmlformats.org/officeDocument/2006/relationships/vmlDrawing" Target="../drawings/vmlDrawing35.vml"/><Relationship Id="rId6" Type="http://schemas.openxmlformats.org/officeDocument/2006/relationships/tags" Target="../tags/tag170.xml"/><Relationship Id="rId11" Type="http://schemas.openxmlformats.org/officeDocument/2006/relationships/tags" Target="../tags/tag175.xml"/><Relationship Id="rId5" Type="http://schemas.openxmlformats.org/officeDocument/2006/relationships/tags" Target="../tags/tag169.xml"/><Relationship Id="rId15" Type="http://schemas.openxmlformats.org/officeDocument/2006/relationships/tags" Target="../tags/tag179.xml"/><Relationship Id="rId10" Type="http://schemas.openxmlformats.org/officeDocument/2006/relationships/tags" Target="../tags/tag174.xml"/><Relationship Id="rId19" Type="http://schemas.openxmlformats.org/officeDocument/2006/relationships/notesSlide" Target="../notesSlides/notesSlide12.xml"/><Relationship Id="rId4" Type="http://schemas.openxmlformats.org/officeDocument/2006/relationships/tags" Target="../tags/tag168.xml"/><Relationship Id="rId9" Type="http://schemas.openxmlformats.org/officeDocument/2006/relationships/tags" Target="../tags/tag173.xml"/><Relationship Id="rId14" Type="http://schemas.openxmlformats.org/officeDocument/2006/relationships/tags" Target="../tags/tag178.xml"/><Relationship Id="rId22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82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83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4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3.bin"/><Relationship Id="rId4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85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26" Type="http://schemas.openxmlformats.org/officeDocument/2006/relationships/chart" Target="../charts/chart1.xml"/><Relationship Id="rId3" Type="http://schemas.openxmlformats.org/officeDocument/2006/relationships/tags" Target="../tags/tag28.xml"/><Relationship Id="rId21" Type="http://schemas.openxmlformats.org/officeDocument/2006/relationships/tags" Target="../tags/tag46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5" Type="http://schemas.openxmlformats.org/officeDocument/2006/relationships/image" Target="../media/image1.emf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0" Type="http://schemas.openxmlformats.org/officeDocument/2006/relationships/tags" Target="../tags/tag45.xml"/><Relationship Id="rId1" Type="http://schemas.openxmlformats.org/officeDocument/2006/relationships/vmlDrawing" Target="../drawings/vmlDrawing25.v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24" Type="http://schemas.openxmlformats.org/officeDocument/2006/relationships/oleObject" Target="../embeddings/oleObject10.bin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23" Type="http://schemas.openxmlformats.org/officeDocument/2006/relationships/notesSlide" Target="../notesSlides/notesSlide6.xml"/><Relationship Id="rId10" Type="http://schemas.openxmlformats.org/officeDocument/2006/relationships/tags" Target="../tags/tag35.xml"/><Relationship Id="rId19" Type="http://schemas.openxmlformats.org/officeDocument/2006/relationships/tags" Target="../tags/tag44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tags" Target="../tags/tag58.xml"/><Relationship Id="rId18" Type="http://schemas.openxmlformats.org/officeDocument/2006/relationships/oleObject" Target="../embeddings/oleObject11.bin"/><Relationship Id="rId3" Type="http://schemas.openxmlformats.org/officeDocument/2006/relationships/tags" Target="../tags/tag48.xml"/><Relationship Id="rId21" Type="http://schemas.openxmlformats.org/officeDocument/2006/relationships/chart" Target="../charts/chart3.xml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6" Type="http://schemas.openxmlformats.org/officeDocument/2006/relationships/tags" Target="../tags/tag61.xml"/><Relationship Id="rId20" Type="http://schemas.openxmlformats.org/officeDocument/2006/relationships/chart" Target="../charts/chart2.xml"/><Relationship Id="rId1" Type="http://schemas.openxmlformats.org/officeDocument/2006/relationships/vmlDrawing" Target="../drawings/vmlDrawing26.v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5" Type="http://schemas.openxmlformats.org/officeDocument/2006/relationships/tags" Target="../tags/tag50.xml"/><Relationship Id="rId15" Type="http://schemas.openxmlformats.org/officeDocument/2006/relationships/tags" Target="../tags/tag60.xml"/><Relationship Id="rId10" Type="http://schemas.openxmlformats.org/officeDocument/2006/relationships/tags" Target="../tags/tag55.xml"/><Relationship Id="rId19" Type="http://schemas.openxmlformats.org/officeDocument/2006/relationships/image" Target="../media/image6.emf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oleObject" Target="../embeddings/oleObject12.bin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12" Type="http://schemas.openxmlformats.org/officeDocument/2006/relationships/notesSlide" Target="../notesSlides/notesSlide7.xml"/><Relationship Id="rId2" Type="http://schemas.openxmlformats.org/officeDocument/2006/relationships/tags" Target="../tags/tag62.xml"/><Relationship Id="rId1" Type="http://schemas.openxmlformats.org/officeDocument/2006/relationships/vmlDrawing" Target="../drawings/vmlDrawing27.vml"/><Relationship Id="rId6" Type="http://schemas.openxmlformats.org/officeDocument/2006/relationships/tags" Target="../tags/tag66.xml"/><Relationship Id="rId11" Type="http://schemas.openxmlformats.org/officeDocument/2006/relationships/slideLayout" Target="../slideLayouts/slideLayout15.xml"/><Relationship Id="rId5" Type="http://schemas.openxmlformats.org/officeDocument/2006/relationships/tags" Target="../tags/tag65.xml"/><Relationship Id="rId15" Type="http://schemas.openxmlformats.org/officeDocument/2006/relationships/chart" Target="../charts/chart4.xml"/><Relationship Id="rId10" Type="http://schemas.openxmlformats.org/officeDocument/2006/relationships/tags" Target="../tags/tag70.xml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8878BAA9-6122-4AC8-B53E-B063367E684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Слайд think-cell" r:id="rId5" imgW="471" imgH="473" progId="TCLayout.ActiveDocument.1">
                  <p:embed/>
                </p:oleObj>
              </mc:Choice>
              <mc:Fallback>
                <p:oleObj name="Слайд think-cell" r:id="rId5" imgW="471" imgH="473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878BAA9-6122-4AC8-B53E-B063367E68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1" name="Google Shape;331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88" y="908"/>
            <a:ext cx="12188825" cy="68561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66A2A1B-38F7-71D9-456C-BB539885C955}"/>
              </a:ext>
            </a:extLst>
          </p:cNvPr>
          <p:cNvCxnSpPr/>
          <p:nvPr/>
        </p:nvCxnSpPr>
        <p:spPr>
          <a:xfrm>
            <a:off x="204736" y="6529474"/>
            <a:ext cx="1177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E1FC53D-8BCA-2F05-11EB-4F70ECCF1632}"/>
              </a:ext>
            </a:extLst>
          </p:cNvPr>
          <p:cNvSpPr txBox="1"/>
          <p:nvPr/>
        </p:nvSpPr>
        <p:spPr>
          <a:xfrm>
            <a:off x="111308" y="3234664"/>
            <a:ext cx="11922889" cy="98987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О НАЛОГОВО-БЮДЖЕТНОЙ РЕФОРМЕ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02FFF6-3FB5-1EBF-AE13-3D341C68363A}"/>
              </a:ext>
            </a:extLst>
          </p:cNvPr>
          <p:cNvSpPr txBox="1"/>
          <p:nvPr/>
        </p:nvSpPr>
        <p:spPr>
          <a:xfrm>
            <a:off x="111308" y="5800135"/>
            <a:ext cx="6134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Февраль 2025</a:t>
            </a:r>
          </a:p>
        </p:txBody>
      </p:sp>
    </p:spTree>
    <p:extLst>
      <p:ext uri="{BB962C8B-B14F-4D97-AF65-F5344CB8AC3E}">
        <p14:creationId xmlns:p14="http://schemas.microsoft.com/office/powerpoint/2010/main" val="448502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4A8E6-8EFE-7172-D8B6-9B498DA56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hink-cell data - do not delete" hidden="1">
            <a:extLst>
              <a:ext uri="{FF2B5EF4-FFF2-40B4-BE49-F238E27FC236}">
                <a16:creationId xmlns:a16="http://schemas.microsoft.com/office/drawing/2014/main" id="{044FF5AC-8F29-E6B1-0F72-DB5072F6804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244461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Слайд think-cell" r:id="rId22" imgW="395" imgH="394" progId="TCLayout.ActiveDocument.1">
                  <p:embed/>
                </p:oleObj>
              </mc:Choice>
              <mc:Fallback>
                <p:oleObj name="Слайд think-cell" r:id="rId22" imgW="395" imgH="394" progId="TCLayout.ActiveDocument.1">
                  <p:embed/>
                  <p:pic>
                    <p:nvPicPr>
                      <p:cNvPr id="6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145E590-26AF-07BD-6F4C-836CF42D30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9F2D76A-B095-857C-DA1B-899933891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64" y="183521"/>
            <a:ext cx="11826536" cy="704246"/>
          </a:xfrm>
        </p:spPr>
        <p:txBody>
          <a:bodyPr vert="horz">
            <a:noAutofit/>
          </a:bodyPr>
          <a:lstStyle/>
          <a:p>
            <a:r>
              <a:rPr lang="ru-RU" sz="2400" dirty="0">
                <a:ea typeface="Arial"/>
                <a:cs typeface="Arial"/>
                <a:sym typeface="Arial"/>
              </a:rPr>
              <a:t>По доле государственных инвестиций к ВВП Казахстан отстает от соседних стран</a:t>
            </a:r>
            <a:endParaRPr lang="ru-RU" sz="2400" dirty="0"/>
          </a:p>
        </p:txBody>
      </p:sp>
      <p:sp>
        <p:nvSpPr>
          <p:cNvPr id="69" name="ee4pFootnotes">
            <a:extLst>
              <a:ext uri="{FF2B5EF4-FFF2-40B4-BE49-F238E27FC236}">
                <a16:creationId xmlns:a16="http://schemas.microsoft.com/office/drawing/2014/main" id="{28D65CB9-5303-DC92-58AD-C106C28E6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58" y="6480423"/>
            <a:ext cx="6267019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9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Источник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IMF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C91961D-B40F-D872-4890-933EA0E4235A}"/>
              </a:ext>
            </a:extLst>
          </p:cNvPr>
          <p:cNvSpPr txBox="1"/>
          <p:nvPr/>
        </p:nvSpPr>
        <p:spPr>
          <a:xfrm>
            <a:off x="454471" y="1682140"/>
            <a:ext cx="89498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government - </a:t>
            </a:r>
            <a:r>
              <a:rPr lang="ru-RU" sz="1050" i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включает расходы центрального правительства, местных органов власти, внебюджетных и социальных фондов</a:t>
            </a:r>
          </a:p>
        </p:txBody>
      </p:sp>
      <p:sp>
        <p:nvSpPr>
          <p:cNvPr id="71" name="Заголовок 1">
            <a:extLst>
              <a:ext uri="{FF2B5EF4-FFF2-40B4-BE49-F238E27FC236}">
                <a16:creationId xmlns:a16="http://schemas.microsoft.com/office/drawing/2014/main" id="{33A6033D-0DF7-E929-FBA1-D86D3BE60810}"/>
              </a:ext>
            </a:extLst>
          </p:cNvPr>
          <p:cNvSpPr txBox="1">
            <a:spLocks/>
          </p:cNvSpPr>
          <p:nvPr/>
        </p:nvSpPr>
        <p:spPr>
          <a:xfrm>
            <a:off x="466808" y="1233487"/>
            <a:ext cx="11478830" cy="346075"/>
          </a:xfrm>
          <a:prstGeom prst="rect">
            <a:avLst/>
          </a:prstGeom>
        </p:spPr>
        <p:txBody>
          <a:bodyPr vert="horz" lIns="70389" tIns="35194" rIns="70389" bIns="35194" rtlCol="0" anchor="b">
            <a:noAutofit/>
          </a:bodyPr>
          <a:lstStyle>
            <a:lvl1pPr algn="l" defTabSz="118789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750" b="0" kern="1200">
                <a:solidFill>
                  <a:srgbClr val="004E5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118789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65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Государственные инвестиции (валовое накопление основного капитала) в 2022 году, в % к ВВП</a:t>
            </a:r>
          </a:p>
        </p:txBody>
      </p:sp>
      <p:cxnSp>
        <p:nvCxnSpPr>
          <p:cNvPr id="112" name="Прямая соединительная линия 439">
            <a:extLst>
              <a:ext uri="{FF2B5EF4-FFF2-40B4-BE49-F238E27FC236}">
                <a16:creationId xmlns:a16="http://schemas.microsoft.com/office/drawing/2014/main" id="{7585DB29-C0F3-005C-32C8-E68EFDBE96C4}"/>
              </a:ext>
            </a:extLst>
          </p:cNvPr>
          <p:cNvCxnSpPr>
            <a:cxnSpLocks/>
          </p:cNvCxnSpPr>
          <p:nvPr/>
        </p:nvCxnSpPr>
        <p:spPr>
          <a:xfrm flipH="1" flipV="1">
            <a:off x="466812" y="1620628"/>
            <a:ext cx="11182882" cy="0"/>
          </a:xfrm>
          <a:prstGeom prst="line">
            <a:avLst/>
          </a:prstGeom>
          <a:noFill/>
          <a:ln w="19050" cap="flat" cmpd="sng" algn="ctr">
            <a:solidFill>
              <a:srgbClr val="1F4E79"/>
            </a:solidFill>
            <a:prstDash val="sysDot"/>
            <a:miter lim="800000"/>
          </a:ln>
          <a:effectLst/>
        </p:spPr>
      </p:cxnSp>
      <p:graphicFrame>
        <p:nvGraphicFramePr>
          <p:cNvPr id="152" name="Chart 151">
            <a:extLst>
              <a:ext uri="{FF2B5EF4-FFF2-40B4-BE49-F238E27FC236}">
                <a16:creationId xmlns:a16="http://schemas.microsoft.com/office/drawing/2014/main" id="{0CD09EBF-5C63-CD39-F666-9F859F4EC6DF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27099218"/>
              </p:ext>
            </p:extLst>
          </p:nvPr>
        </p:nvGraphicFramePr>
        <p:xfrm>
          <a:off x="384175" y="1892300"/>
          <a:ext cx="9102725" cy="3681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BCDAD4D5-D7B0-BC16-2E63-F9F389E82F07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633413" y="5284788"/>
            <a:ext cx="192088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4AA07DBB-86C5-4733-BDC2-CFD3AD3D8E32}" type="datetime'''В''''''''е''н''''''''г''''''р''''''''''''''''''и''''''я'">
              <a:rPr lang="ru-RU" altLang="en-US" sz="1400" smtClean="0">
                <a:latin typeface="+mn-lt"/>
                <a:cs typeface="+mn-cs"/>
              </a:rPr>
              <a:pPr/>
              <a:t>Венгрия</a:t>
            </a:fld>
            <a:endParaRPr lang="ru-RU" sz="1400" dirty="0">
              <a:latin typeface="+mn-lt"/>
              <a:cs typeface="+mn-cs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6CECA3C-7D8A-AC16-AE37-F5D5200F61E3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158875" y="5284788"/>
            <a:ext cx="192088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F1BAFC01-1AD3-4E80-98E0-1189DD8A4B7F}" type="datetime'''''''Э''''''''''''''''''''с''т''''о''''н''''''''''''и''я'''">
              <a:rPr lang="ru-RU" altLang="en-US" sz="1400" smtClean="0">
                <a:latin typeface="+mn-lt"/>
                <a:cs typeface="+mn-cs"/>
              </a:rPr>
              <a:pPr/>
              <a:t>Эстония</a:t>
            </a:fld>
            <a:endParaRPr lang="ru-RU" sz="1400" dirty="0">
              <a:latin typeface="+mn-lt"/>
              <a:cs typeface="+mn-cs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4B976B8-B98F-9E1C-F089-752C8EEB882E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1685925" y="5284788"/>
            <a:ext cx="1920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B96C82CB-3772-403D-978F-7F1557A14A2E}" type="datetime'''Из''''''''р''''а''''''''''''''''''''ил''''''''''''''''ь'''">
              <a:rPr lang="ru-RU" altLang="en-US" sz="1400" smtClean="0">
                <a:latin typeface="+mn-lt"/>
                <a:cs typeface="+mn-cs"/>
              </a:rPr>
              <a:pPr/>
              <a:t>Израиль</a:t>
            </a:fld>
            <a:endParaRPr lang="ru-RU" sz="1400" dirty="0">
              <a:latin typeface="+mn-lt"/>
              <a:cs typeface="+mn-cs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0CBAEB-98CD-8D38-4D60-42F65312CE68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2211388" y="5284788"/>
            <a:ext cx="192088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0B4FF455-A9FA-4E7A-8406-C331E75D137F}" type="datetime'Кыр''''''''''''г''''''''''''''''ы''''''зс''''та''н'''''''''''">
              <a:rPr lang="ru-RU" altLang="en-US" sz="1400" b="1" smtClean="0">
                <a:latin typeface="+mn-lt"/>
                <a:cs typeface="+mn-cs"/>
              </a:rPr>
              <a:pPr/>
              <a:t>Кыргызстан</a:t>
            </a:fld>
            <a:endParaRPr lang="ru-RU" sz="1400" b="1" dirty="0">
              <a:latin typeface="+mn-lt"/>
              <a:cs typeface="+mn-cs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8066ECD-C71C-93F2-2BF8-98ECF37ED0E8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2736850" y="5284788"/>
            <a:ext cx="192088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17D772A1-3281-4F60-A0A6-69510980FCBC}" type="datetime'Н''''о''''''р''в''''''''''''''''''''е''''''ги''''''''''я'''''">
              <a:rPr lang="ru-RU" altLang="en-US" sz="1400" smtClean="0">
                <a:latin typeface="+mn-lt"/>
                <a:cs typeface="+mn-cs"/>
              </a:rPr>
              <a:pPr/>
              <a:t>Норвегия</a:t>
            </a:fld>
            <a:endParaRPr lang="ru-RU" sz="1400" dirty="0">
              <a:latin typeface="+mn-lt"/>
              <a:cs typeface="+mn-cs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FE006DC-376A-ED0B-AB06-D4DBDC7B858B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3262313" y="5284788"/>
            <a:ext cx="192088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DCA2120A-E8E5-4254-833F-A6F1DA23F7BC}" type="datetime'А''''в''''''''с''''''т''''р''а''л''''''ия'''">
              <a:rPr lang="ru-RU" altLang="en-US" sz="1400" smtClean="0">
                <a:latin typeface="+mn-lt"/>
                <a:cs typeface="+mn-cs"/>
              </a:rPr>
              <a:pPr/>
              <a:t>Австралия</a:t>
            </a:fld>
            <a:endParaRPr lang="ru-RU" sz="1400" dirty="0">
              <a:latin typeface="+mn-lt"/>
              <a:cs typeface="+mn-cs"/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9DF6EAB-872B-40DC-C0ED-AADC852AC5D1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3787775" y="5284788"/>
            <a:ext cx="192088" cy="72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27B92E46-1A35-42E7-97E5-C9CE5630EA06}" type="datetime'''''''''''''''Ф''''''''р''а''''''''''''н''''''''''''ци''я'">
              <a:rPr lang="ru-RU" altLang="en-US" sz="1400" smtClean="0">
                <a:latin typeface="+mn-lt"/>
                <a:cs typeface="+mn-cs"/>
              </a:rPr>
              <a:pPr/>
              <a:t>Франция</a:t>
            </a:fld>
            <a:endParaRPr lang="ru-RU" sz="1400" dirty="0">
              <a:latin typeface="+mn-lt"/>
              <a:cs typeface="+mn-cs"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B54AA5E-6A20-B294-57D2-183721D8FD7D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4313238" y="5284788"/>
            <a:ext cx="192088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1B66B880-1976-45B2-8B21-3E65DC1C5207}" type="datetime'''''''''''''К''''''''''''''а''''''''нада'''''''">
              <a:rPr lang="ru-RU" altLang="en-US" sz="1400" smtClean="0">
                <a:latin typeface="+mn-lt"/>
                <a:cs typeface="+mn-cs"/>
              </a:rPr>
              <a:pPr/>
              <a:t>Канада</a:t>
            </a:fld>
            <a:endParaRPr lang="ru-RU" sz="1400" dirty="0">
              <a:latin typeface="+mn-lt"/>
              <a:cs typeface="+mn-cs"/>
            </a:endParaRP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96EB5CC9-E738-7C90-1EB1-1AB67DC6C44A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4840288" y="5284788"/>
            <a:ext cx="192088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7635B684-DB82-4488-9BC6-DD6336A1B41C}" type="datetime'''''''''Б''''''''''е''л''''а''''''''''р''''''''''''''у''с''ь'">
              <a:rPr lang="ru-RU" altLang="en-US" sz="1400" b="1" smtClean="0">
                <a:latin typeface="+mn-lt"/>
                <a:cs typeface="+mn-cs"/>
              </a:rPr>
              <a:pPr/>
              <a:t>Беларусь</a:t>
            </a:fld>
            <a:endParaRPr lang="ru-RU" sz="1400" b="1" dirty="0">
              <a:latin typeface="+mn-lt"/>
              <a:cs typeface="+mn-cs"/>
            </a:endParaRP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30FDCD3B-31C1-60B0-9B2E-8AFFA5847800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5365750" y="5284788"/>
            <a:ext cx="192088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5ABA56E6-9AA1-4B20-9223-89A3B83C3F52}" type="datetime'У''з''''''б''е''''кис''''т''''''''''а''''н'''''''''''''''">
              <a:rPr lang="ru-RU" altLang="en-US" sz="1400" b="1" smtClean="0">
                <a:latin typeface="+mn-lt"/>
                <a:cs typeface="+mn-cs"/>
              </a:rPr>
              <a:pPr/>
              <a:t>Узбекистан</a:t>
            </a:fld>
            <a:endParaRPr lang="ru-RU" sz="1400" b="1" dirty="0">
              <a:latin typeface="+mn-lt"/>
              <a:cs typeface="+mn-cs"/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BB377D09-B72C-384B-E169-B6F3DBF86C58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5891213" y="5284788"/>
            <a:ext cx="192088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4A4768C1-4062-4BC6-BC05-C7CDF03F524B}" type="datetime'''А''вст''''''''''''''''''''''''''р''''''''''''''''и''''я'''''">
              <a:rPr lang="ru-RU" altLang="en-US" sz="1400" smtClean="0">
                <a:latin typeface="+mn-lt"/>
                <a:cs typeface="+mn-cs"/>
              </a:rPr>
              <a:pPr/>
              <a:t>Австрия</a:t>
            </a:fld>
            <a:endParaRPr lang="ru-RU" sz="1400" dirty="0">
              <a:latin typeface="+mn-lt"/>
              <a:cs typeface="+mn-cs"/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F0EA9095-6424-ABB6-FA05-7804BDC77DAE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6416675" y="5284788"/>
            <a:ext cx="192088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21C43917-5BE7-40C4-8C3D-F53F69C4BF0C}" type="datetime'''''''''''''''''''''''''''''''''''''С''''''''''''Ш''А'">
              <a:rPr lang="ru-RU" altLang="en-US" sz="1400" smtClean="0">
                <a:latin typeface="+mn-lt"/>
                <a:cs typeface="+mn-cs"/>
              </a:rPr>
              <a:pPr/>
              <a:t>США</a:t>
            </a:fld>
            <a:endParaRPr lang="ru-RU" sz="1400" dirty="0">
              <a:latin typeface="+mn-lt"/>
              <a:cs typeface="+mn-cs"/>
            </a:endParaRP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022CCAFF-377C-6924-32BB-59182FCBBF28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6942138" y="5284788"/>
            <a:ext cx="192088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F84A529D-368B-4480-B4EE-ED87CD0A3824}" type="datetime'''''''''Л''''''''''''''''''и''''''''''''т''''''в''''''''а'">
              <a:rPr lang="ru-RU" altLang="en-US" sz="1400" smtClean="0">
                <a:latin typeface="+mn-lt"/>
                <a:cs typeface="+mn-cs"/>
              </a:rPr>
              <a:pPr/>
              <a:t>Литва</a:t>
            </a:fld>
            <a:endParaRPr lang="ru-RU" sz="1400" dirty="0">
              <a:latin typeface="+mn-lt"/>
              <a:cs typeface="+mn-cs"/>
            </a:endParaRP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A8C0503C-6E97-8E81-5812-46069E6CC71E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7467600" y="5284788"/>
            <a:ext cx="192088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97A66591-8C5D-4829-BC7F-D7FD268972A1}" type="datetime'''''''Н''и''''д''ер''л''а''''нд''ы'''''''''''''''''">
              <a:rPr lang="ru-RU" altLang="en-US" sz="1400" smtClean="0">
                <a:latin typeface="+mn-lt"/>
                <a:cs typeface="+mn-cs"/>
              </a:rPr>
              <a:pPr/>
              <a:t>Нидерланды</a:t>
            </a:fld>
            <a:endParaRPr lang="ru-RU" sz="1400" dirty="0">
              <a:latin typeface="+mn-lt"/>
              <a:cs typeface="+mn-cs"/>
            </a:endParaRP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7B3966AB-7EE6-A3BC-400A-E069A6FCFB0E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7994650" y="5284788"/>
            <a:ext cx="192088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4AD1E3C0-DBCE-4AE9-B70C-3034B244804F}" type="datetime'''''Г''''''''е''''р''''''''''м''''а''н''''ия'''">
              <a:rPr lang="ru-RU" altLang="en-US" sz="1400" smtClean="0">
                <a:latin typeface="+mn-lt"/>
                <a:cs typeface="+mn-cs"/>
              </a:rPr>
              <a:pPr/>
              <a:t>Германия</a:t>
            </a:fld>
            <a:endParaRPr lang="ru-RU" sz="1400" dirty="0">
              <a:latin typeface="+mn-lt"/>
              <a:cs typeface="+mn-cs"/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AEA17633-CAE1-2071-F479-A684A4ACCD8B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8520113" y="5284788"/>
            <a:ext cx="192088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05509E90-3772-46C4-B679-790712F3F117}" type="datetime'К''''''а''з''''а''''х''''''''''с''''т''а''н'''''''''''''''''">
              <a:rPr lang="ru-RU" altLang="en-US" sz="1400" b="1" smtClean="0">
                <a:latin typeface="+mn-lt"/>
                <a:cs typeface="+mn-cs"/>
              </a:rPr>
              <a:pPr/>
              <a:t>Казахстан</a:t>
            </a:fld>
            <a:endParaRPr lang="ru-RU" sz="1400" b="1" dirty="0">
              <a:latin typeface="+mn-lt"/>
              <a:cs typeface="+mn-cs"/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A5B88BB4-FEF9-8E91-F016-04720C11718A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9045575" y="5284788"/>
            <a:ext cx="192088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2B764E42-470B-4B62-99C0-F3459A03F406}" type="datetime'''''Чи''''''''''''''''''''ли'''''''''''''''''''''''''''''">
              <a:rPr lang="ru-RU" altLang="en-US" sz="1400" smtClean="0">
                <a:latin typeface="+mn-lt"/>
                <a:cs typeface="+mn-cs"/>
              </a:rPr>
              <a:pPr/>
              <a:t>Чили</a:t>
            </a:fld>
            <a:endParaRPr lang="ru-RU" sz="1400" dirty="0">
              <a:latin typeface="+mn-lt"/>
              <a:cs typeface="+mn-cs"/>
            </a:endParaRPr>
          </a:p>
        </p:txBody>
      </p:sp>
      <p:sp>
        <p:nvSpPr>
          <p:cNvPr id="82" name="Прямоугольник 105">
            <a:extLst>
              <a:ext uri="{FF2B5EF4-FFF2-40B4-BE49-F238E27FC236}">
                <a16:creationId xmlns:a16="http://schemas.microsoft.com/office/drawing/2014/main" id="{57980C00-9191-A5D8-FBFD-6B51B22EBBC7}"/>
              </a:ext>
            </a:extLst>
          </p:cNvPr>
          <p:cNvSpPr/>
          <p:nvPr/>
        </p:nvSpPr>
        <p:spPr>
          <a:xfrm>
            <a:off x="9558338" y="1682140"/>
            <a:ext cx="2374900" cy="4616879"/>
          </a:xfrm>
          <a:prstGeom prst="rect">
            <a:avLst/>
          </a:prstGeom>
          <a:noFill/>
          <a:ln w="9525" cap="rnd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180975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 международной статистике </a:t>
            </a:r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государственные инвестиции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рассматриваются как </a:t>
            </a:r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валовое накопление  основного капитала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со стороны государства</a:t>
            </a:r>
            <a:endParaRPr lang="ru-RU" sz="1400" i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180975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Это включает инвестиции в:</a:t>
            </a:r>
          </a:p>
          <a:p>
            <a:pPr marL="539750" indent="-358775">
              <a:spcBef>
                <a:spcPts val="600"/>
              </a:spcBef>
              <a:buFont typeface="Arial" panose="020B0604020202020204" pitchFamily="34" charset="0"/>
              <a:buChar char="–"/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улучшение земель, </a:t>
            </a:r>
          </a:p>
          <a:p>
            <a:pPr marL="539750" indent="-358775">
              <a:spcBef>
                <a:spcPts val="600"/>
              </a:spcBef>
              <a:buFont typeface="Arial" panose="020B0604020202020204" pitchFamily="34" charset="0"/>
              <a:buChar char="–"/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закупку машин и оборудования,  </a:t>
            </a:r>
          </a:p>
          <a:p>
            <a:pPr marL="539750" indent="-358775">
              <a:spcBef>
                <a:spcPts val="600"/>
              </a:spcBef>
              <a:buFont typeface="Arial" panose="020B0604020202020204" pitchFamily="34" charset="0"/>
              <a:buChar char="–"/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строительство дорог, школы, больниц, промышленных зданий и пр.</a:t>
            </a:r>
          </a:p>
        </p:txBody>
      </p:sp>
    </p:spTree>
    <p:extLst>
      <p:ext uri="{BB962C8B-B14F-4D97-AF65-F5344CB8AC3E}">
        <p14:creationId xmlns:p14="http://schemas.microsoft.com/office/powerpoint/2010/main" val="4034172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>
          <a:extLst>
            <a:ext uri="{FF2B5EF4-FFF2-40B4-BE49-F238E27FC236}">
              <a16:creationId xmlns:a16="http://schemas.microsoft.com/office/drawing/2014/main" id="{17F1C248-2456-B9E8-E061-3EE358074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AF072137-9D4F-1F1A-CA6A-61BDBE3C48A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85402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Слайд think-cell" r:id="rId17" imgW="473" imgH="473" progId="TCLayout.ActiveDocument.1">
                  <p:embed/>
                </p:oleObj>
              </mc:Choice>
              <mc:Fallback>
                <p:oleObj name="Слайд think-cell" r:id="rId17" imgW="473" imgH="473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F072137-9D4F-1F1A-CA6A-61BDBE3C48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Chart 3">
            <a:extLst>
              <a:ext uri="{FF2B5EF4-FFF2-40B4-BE49-F238E27FC236}">
                <a16:creationId xmlns:a16="http://schemas.microsoft.com/office/drawing/2014/main" id="{441E9615-02BD-43EE-8564-C808A4648F04}"/>
              </a:ext>
            </a:extLst>
          </p:cNvPr>
          <p:cNvGraphicFramePr/>
          <p:nvPr>
            <p:custDataLst>
              <p:tags r:id="rId3"/>
            </p:custDataLst>
          </p:nvPr>
        </p:nvGraphicFramePr>
        <p:xfrm>
          <a:off x="522288" y="1274763"/>
          <a:ext cx="9136062" cy="499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377" name="Прямоугольник 376">
            <a:extLst>
              <a:ext uri="{FF2B5EF4-FFF2-40B4-BE49-F238E27FC236}">
                <a16:creationId xmlns:a16="http://schemas.microsoft.com/office/drawing/2014/main" id="{337DEA1A-DFBB-447F-9DAE-2C8C4DB4A3EA}"/>
              </a:ext>
            </a:extLst>
          </p:cNvPr>
          <p:cNvSpPr/>
          <p:nvPr/>
        </p:nvSpPr>
        <p:spPr>
          <a:xfrm>
            <a:off x="9678988" y="3117849"/>
            <a:ext cx="1922462" cy="2065338"/>
          </a:xfrm>
          <a:prstGeom prst="rect">
            <a:avLst/>
          </a:prstGeom>
          <a:solidFill>
            <a:srgbClr val="E6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78" name="Прямоугольник 377">
            <a:extLst>
              <a:ext uri="{FF2B5EF4-FFF2-40B4-BE49-F238E27FC236}">
                <a16:creationId xmlns:a16="http://schemas.microsoft.com/office/drawing/2014/main" id="{F81D2FFA-7EFB-45C6-83D7-DC198322AEF0}"/>
              </a:ext>
            </a:extLst>
          </p:cNvPr>
          <p:cNvSpPr/>
          <p:nvPr/>
        </p:nvSpPr>
        <p:spPr>
          <a:xfrm>
            <a:off x="9678988" y="5201709"/>
            <a:ext cx="1922462" cy="260351"/>
          </a:xfrm>
          <a:prstGeom prst="rect">
            <a:avLst/>
          </a:prstGeom>
          <a:solidFill>
            <a:srgbClr val="F8C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79" name="Прямоугольник 378">
            <a:extLst>
              <a:ext uri="{FF2B5EF4-FFF2-40B4-BE49-F238E27FC236}">
                <a16:creationId xmlns:a16="http://schemas.microsoft.com/office/drawing/2014/main" id="{6B5D0AB3-6280-49F7-96C0-5570741AB3A4}"/>
              </a:ext>
            </a:extLst>
          </p:cNvPr>
          <p:cNvSpPr/>
          <p:nvPr/>
        </p:nvSpPr>
        <p:spPr>
          <a:xfrm>
            <a:off x="9678988" y="5480583"/>
            <a:ext cx="1922462" cy="412218"/>
          </a:xfrm>
          <a:prstGeom prst="rect">
            <a:avLst/>
          </a:prstGeom>
          <a:solidFill>
            <a:srgbClr val="006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74" name="Прямоугольник 373">
            <a:extLst>
              <a:ext uri="{FF2B5EF4-FFF2-40B4-BE49-F238E27FC236}">
                <a16:creationId xmlns:a16="http://schemas.microsoft.com/office/drawing/2014/main" id="{D047026B-81F9-4135-969A-4B9C88395816}"/>
              </a:ext>
            </a:extLst>
          </p:cNvPr>
          <p:cNvSpPr/>
          <p:nvPr/>
        </p:nvSpPr>
        <p:spPr>
          <a:xfrm>
            <a:off x="9678988" y="2196783"/>
            <a:ext cx="1922462" cy="892491"/>
          </a:xfrm>
          <a:prstGeom prst="rect">
            <a:avLst/>
          </a:prstGeom>
          <a:solidFill>
            <a:srgbClr val="A7C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73" name="Прямоугольник 372">
            <a:extLst>
              <a:ext uri="{FF2B5EF4-FFF2-40B4-BE49-F238E27FC236}">
                <a16:creationId xmlns:a16="http://schemas.microsoft.com/office/drawing/2014/main" id="{445C7F0F-1833-4374-8F18-08CC67213C89}"/>
              </a:ext>
            </a:extLst>
          </p:cNvPr>
          <p:cNvSpPr/>
          <p:nvPr/>
        </p:nvSpPr>
        <p:spPr>
          <a:xfrm>
            <a:off x="9678988" y="1850391"/>
            <a:ext cx="1922462" cy="309880"/>
          </a:xfrm>
          <a:prstGeom prst="rect">
            <a:avLst/>
          </a:prstGeom>
          <a:solidFill>
            <a:srgbClr val="B20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bg1"/>
                </a:solidFill>
              </a:rPr>
              <a:t>Расходы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E22631A-D3FD-6D95-5ADA-93AC198A8F70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2832898"/>
              </p:ext>
            </p:extLst>
          </p:nvPr>
        </p:nvGraphicFramePr>
        <p:xfrm>
          <a:off x="708025" y="1876425"/>
          <a:ext cx="8963025" cy="4354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191" name="Text Placeholder 2">
            <a:extLst>
              <a:ext uri="{FF2B5EF4-FFF2-40B4-BE49-F238E27FC236}">
                <a16:creationId xmlns:a16="http://schemas.microsoft.com/office/drawing/2014/main" id="{C780FCF9-1553-4D05-A830-33C46D453148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1004888" y="3300413"/>
            <a:ext cx="339725" cy="219075"/>
          </a:xfrm>
          <a:prstGeom prst="rect">
            <a:avLst/>
          </a:prstGeom>
          <a:solidFill>
            <a:srgbClr val="A7CCE3"/>
          </a:solidFill>
          <a:ln>
            <a:noFill/>
          </a:ln>
          <a:effectLst/>
        </p:spPr>
        <p:txBody>
          <a:bodyPr vert="horz" wrap="none" lIns="28575" tIns="0" rIns="28575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5319B20C-9215-4ABA-8CBD-DBFF3106371E}" type="datetime'''''''''''''''''''''''0,''''''''''''3'''''''''''''''''''">
              <a:rPr lang="ru-RU" altLang="en-US" sz="1600" smtClean="0">
                <a:effectLst/>
              </a:rPr>
              <a:pPr/>
              <a:t>0,3</a:t>
            </a:fld>
            <a:endParaRPr lang="ru-RU" sz="160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CE13B7D-0A0C-46CB-B8F7-6E01A45A3176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587375" y="5942013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56BD52B-40B6-4A18-8F73-B6392795AE9D}" type="datetime'2''''''''''0''''''''''''''''''''''''''''''''2''''''''''5'''">
              <a:rPr lang="ru-RU" altLang="en-US" sz="1400" smtClean="0"/>
              <a:pPr/>
              <a:t>2025</a:t>
            </a:fld>
            <a:endParaRPr lang="ru-RU" sz="140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A829EFC-4232-4BA6-9F5C-49429EF4989F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2787650" y="5942013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F16A67D-609D-4D53-B00C-695DD69753F4}" type="datetime'''''2''''''''''''''''''''''''0''2''''''''''6'''''''">
              <a:rPr lang="ru-RU" altLang="en-US" sz="1400" smtClean="0"/>
              <a:pPr/>
              <a:t>2026</a:t>
            </a:fld>
            <a:endParaRPr lang="ru-RU" sz="140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8F972EA-09BD-40F1-AA9E-8275E7974722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4986338" y="5942013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F74ECA4-010C-48AD-837D-6E5D3CF4E59D}" type="datetime'''''''''''''''''''''2''''''0''''''''''''''''2''''''''7'''''">
              <a:rPr lang="ru-RU" altLang="en-US" sz="1400" smtClean="0"/>
              <a:pPr/>
              <a:t>2027</a:t>
            </a:fld>
            <a:endParaRPr lang="ru-RU" sz="1400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A4467B2-56CB-4A8C-A420-A9B646A6B744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7186613" y="5942013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E232499-12BB-4D6A-8AAE-EE120C15FCBB}" type="datetime'''''''''2''0''2''8'''''''''''''''''''''''''''''''''''">
              <a:rPr lang="ru-RU" altLang="en-US" sz="1400" smtClean="0"/>
              <a:pPr/>
              <a:t>2028</a:t>
            </a:fld>
            <a:endParaRPr lang="ru-RU" sz="1400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BE216FD-5A73-4422-877D-C607190549B5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9385300" y="5942013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2981E9C-5BA3-421A-AC47-9DD67D04B663}" type="datetime'''''''''''''''2''''0''2''''''''''''9'''''''''''''''">
              <a:rPr lang="ru-RU" altLang="en-US" sz="1400" smtClean="0"/>
              <a:pPr/>
              <a:t>2029</a:t>
            </a:fld>
            <a:endParaRPr lang="ru-RU" sz="140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0CE94B4-A609-43D3-A315-D0FF2E99B476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9731375" y="5568950"/>
            <a:ext cx="165576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</a:pPr>
            <a:fld id="{4C9D9C61-4C6A-41A7-A56A-8FE011CE73D9}" type="datetime'''''Д''''''''''еф''и''''''ци''''т'' ''(з''''ай''''''мы)'">
              <a:rPr lang="ru-RU" altLang="en-US" sz="1600" smtClean="0">
                <a:solidFill>
                  <a:schemeClr val="bg1"/>
                </a:solidFill>
              </a:rPr>
              <a:pPr marL="0" lvl="0" inden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Дефицит (займы)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C1088A8-7819-4089-A7A5-45F7F0341D68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9731375" y="5229225"/>
            <a:ext cx="11795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</a:pPr>
            <a:fld id="{B3DDD163-0A23-4FB3-8660-DE7D3968A559}" type="datetime'''''''''''Т''р''а''''нс''''''''ф''''''''е''''р''т''''''ы'">
              <a:rPr lang="ru-RU" altLang="en-US" sz="1600" smtClean="0"/>
              <a:pPr marL="0" lvl="0" inden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Трансферты</a:t>
            </a:fld>
            <a:endParaRPr lang="ru-RU" sz="1600" dirty="0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4780DDE-B0C5-4802-8E77-3179FC976904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9731375" y="3940175"/>
            <a:ext cx="16097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</a:pPr>
            <a:fld id="{69A570B3-6B65-4126-9558-BC31FC0606DD}" type="datetime'С''обс''''твенн''ы''е''''&#10;д''о''''хо''ды по П''''СЭ''''Р'''''">
              <a:rPr lang="ru-RU" altLang="en-US" sz="1600" smtClean="0"/>
              <a:pPr marL="0" lvl="0" inden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Собственные
доходы по ПСЭР</a:t>
            </a:fld>
            <a:endParaRPr lang="ru-RU" sz="1600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383518C4-3095-4EF5-B78D-FD2DD005DAE2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9731375" y="2243138"/>
            <a:ext cx="15906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</a:pPr>
            <a:fld id="{E94F78C9-DBC5-4818-9BA1-C42ED3EDDEA1}" type="datetime'Н''еобходимые&#10;дополнит''ельные&#10;с''об''с''т''венны''е''&#10;доходы'">
              <a:rPr lang="ru-RU" altLang="en-US" sz="1600" smtClean="0"/>
              <a:pPr marL="0" lvl="0" inden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Необходимые
дополнительные
собственные
доходы</a:t>
            </a:fld>
            <a:endParaRPr lang="ru-RU" sz="1600" dirty="0"/>
          </a:p>
        </p:txBody>
      </p:sp>
      <p:sp>
        <p:nvSpPr>
          <p:cNvPr id="334" name="Google Shape;334;p3">
            <a:extLst>
              <a:ext uri="{FF2B5EF4-FFF2-40B4-BE49-F238E27FC236}">
                <a16:creationId xmlns:a16="http://schemas.microsoft.com/office/drawing/2014/main" id="{B099EF61-40CF-7E04-B468-130417F204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2452" y="179446"/>
            <a:ext cx="11568886" cy="7042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dirty="0">
                <a:cs typeface="Arial"/>
                <a:sym typeface="Arial"/>
              </a:rPr>
              <a:t>Общая потребность в дополнительных доходах бюджета составляет от 4,6 трлн тенге в 2026 г. до 8,7 трлн в 2029 г.</a:t>
            </a:r>
            <a:endParaRPr sz="2400" dirty="0">
              <a:cs typeface="Arial"/>
              <a:sym typeface="Arial"/>
            </a:endParaRPr>
          </a:p>
        </p:txBody>
      </p:sp>
      <p:sp>
        <p:nvSpPr>
          <p:cNvPr id="5" name="ee4pFootnotes">
            <a:extLst>
              <a:ext uri="{FF2B5EF4-FFF2-40B4-BE49-F238E27FC236}">
                <a16:creationId xmlns:a16="http://schemas.microsoft.com/office/drawing/2014/main" id="{E7E91A2C-10ED-7D11-AE15-A3F45D4FE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58" y="6495811"/>
            <a:ext cx="6267019" cy="123111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defRPr/>
            </a:pPr>
            <a:r>
              <a:rPr lang="kk-KZ" sz="800" i="1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Источник</a:t>
            </a:r>
            <a:r>
              <a:rPr lang="en-US" sz="800" i="1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: </a:t>
            </a:r>
            <a:r>
              <a:rPr lang="ru-RU" sz="800" i="1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МФ</a:t>
            </a:r>
            <a:endParaRPr lang="en-US" sz="800" i="1" dirty="0">
              <a:solidFill>
                <a:srgbClr val="3F3F3F">
                  <a:lumMod val="60000"/>
                  <a:lumOff val="40000"/>
                </a:srgbClr>
              </a:solidFill>
              <a:cs typeface="Arial" panose="020B0604020202020204" pitchFamily="34" charset="0"/>
            </a:endParaRPr>
          </a:p>
        </p:txBody>
      </p: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98F3A886-86AF-4F36-B1FB-C8CE911B5B6B}"/>
              </a:ext>
            </a:extLst>
          </p:cNvPr>
          <p:cNvCxnSpPr>
            <a:cxnSpLocks/>
          </p:cNvCxnSpPr>
          <p:nvPr/>
        </p:nvCxnSpPr>
        <p:spPr>
          <a:xfrm flipH="1" flipV="1">
            <a:off x="466812" y="1525949"/>
            <a:ext cx="11182882" cy="0"/>
          </a:xfrm>
          <a:prstGeom prst="line">
            <a:avLst/>
          </a:prstGeom>
          <a:noFill/>
          <a:ln w="19050" cap="flat" cmpd="sng" algn="ctr">
            <a:solidFill>
              <a:srgbClr val="1F4E79"/>
            </a:solidFill>
            <a:prstDash val="sysDot"/>
            <a:miter lim="800000"/>
          </a:ln>
          <a:effectLst/>
        </p:spPr>
      </p:cxnSp>
      <p:sp>
        <p:nvSpPr>
          <p:cNvPr id="70" name="Заголовок 1">
            <a:extLst>
              <a:ext uri="{FF2B5EF4-FFF2-40B4-BE49-F238E27FC236}">
                <a16:creationId xmlns:a16="http://schemas.microsoft.com/office/drawing/2014/main" id="{0987B25B-F986-4A88-B4D5-A1D9F37459AC}"/>
              </a:ext>
            </a:extLst>
          </p:cNvPr>
          <p:cNvSpPr txBox="1">
            <a:spLocks/>
          </p:cNvSpPr>
          <p:nvPr/>
        </p:nvSpPr>
        <p:spPr>
          <a:xfrm>
            <a:off x="466810" y="1157288"/>
            <a:ext cx="8882342" cy="344338"/>
          </a:xfrm>
          <a:prstGeom prst="rect">
            <a:avLst/>
          </a:prstGeom>
        </p:spPr>
        <p:txBody>
          <a:bodyPr vert="horz" lIns="70389" tIns="35194" rIns="70389" bIns="35194" rtlCol="0" anchor="b">
            <a:noAutofit/>
          </a:bodyPr>
          <a:lstStyle>
            <a:lvl1pPr algn="l" defTabSz="118789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750" b="0" kern="1200">
                <a:solidFill>
                  <a:srgbClr val="004E5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118789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65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Прогноз параметров республиканского бюджета на 2025-2029 гг., трлн тенге</a:t>
            </a:r>
          </a:p>
        </p:txBody>
      </p:sp>
    </p:spTree>
    <p:extLst>
      <p:ext uri="{BB962C8B-B14F-4D97-AF65-F5344CB8AC3E}">
        <p14:creationId xmlns:p14="http://schemas.microsoft.com/office/powerpoint/2010/main" val="4110818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753A4E6E-E8FC-1DFE-00CD-C55005ADFC9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91932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name="Слайд think-cell" r:id="rId4" imgW="395" imgH="394" progId="TCLayout.ActiveDocument.1">
                  <p:embed/>
                </p:oleObj>
              </mc:Choice>
              <mc:Fallback>
                <p:oleObj name="Слайд think-cell" r:id="rId4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FA6E0A8D-2CC3-E651-78B3-710B283AEBE7}"/>
              </a:ext>
            </a:extLst>
          </p:cNvPr>
          <p:cNvSpPr/>
          <p:nvPr/>
        </p:nvSpPr>
        <p:spPr>
          <a:xfrm>
            <a:off x="428761" y="3645526"/>
            <a:ext cx="2489199" cy="2520000"/>
          </a:xfrm>
          <a:prstGeom prst="rect">
            <a:avLst/>
          </a:prstGeom>
          <a:solidFill>
            <a:srgbClr val="E6F0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983A63-EEAA-5B7B-4E70-DDBAA4BD5B69}"/>
              </a:ext>
            </a:extLst>
          </p:cNvPr>
          <p:cNvSpPr/>
          <p:nvPr/>
        </p:nvSpPr>
        <p:spPr>
          <a:xfrm>
            <a:off x="428761" y="1359227"/>
            <a:ext cx="2489199" cy="2133273"/>
          </a:xfrm>
          <a:prstGeom prst="rect">
            <a:avLst/>
          </a:prstGeom>
          <a:solidFill>
            <a:srgbClr val="E6F0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93CC78-FDA5-69D0-1383-F43AB68B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r>
              <a:rPr lang="ru-RU" sz="2400" dirty="0"/>
              <a:t>Почему предлагается ставка НДС 16%: логика исходя из размера дефицита бюджета и потребности в дополнительных доходах в размере более 5 триллионов тенге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4AD7A6-3E8E-85A0-3924-097BB27F4B3C}"/>
              </a:ext>
            </a:extLst>
          </p:cNvPr>
          <p:cNvSpPr txBox="1"/>
          <p:nvPr/>
        </p:nvSpPr>
        <p:spPr>
          <a:xfrm>
            <a:off x="3098800" y="1487256"/>
            <a:ext cx="8849580" cy="1958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Расчет основан на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микроданных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из базы КГД по 2,1 млн. налогоплательщиков.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олнительные 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поступления по НДС рассчитаны для действующих и новых плательщиков, исходя из СГД с определением эффективной ставки по каждому ОКЭД, к которому применен устанавливаемый порог по НДС и ставки (в т.ч. дифференцированные). </a:t>
            </a:r>
            <a:endParaRPr lang="ru-K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660639-02B2-F932-38BB-272066F1DF3F}"/>
              </a:ext>
            </a:extLst>
          </p:cNvPr>
          <p:cNvSpPr txBox="1"/>
          <p:nvPr/>
        </p:nvSpPr>
        <p:spPr>
          <a:xfrm>
            <a:off x="3098816" y="3697613"/>
            <a:ext cx="8850297" cy="2665643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  <a:defRPr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dirty="0"/>
              <a:t>Использована модель межотраслевого баланса. </a:t>
            </a:r>
          </a:p>
          <a:p>
            <a:pPr algn="l"/>
            <a:r>
              <a:rPr lang="ru-RU" dirty="0"/>
              <a:t>Расчеты основаны на таблицах «Затраты-выпуск», которые фиксируют межотраслевые связи. </a:t>
            </a:r>
          </a:p>
          <a:p>
            <a:pPr algn="l"/>
            <a:r>
              <a:rPr lang="ru-RU" dirty="0"/>
              <a:t>Учет межотраслевых связей дает реалистичную (без занижения и завышения) оценку влияния налоговой нагрузки на уровень цен.</a:t>
            </a:r>
          </a:p>
          <a:p>
            <a:pPr algn="l"/>
            <a:r>
              <a:rPr lang="ru-RU" dirty="0"/>
              <a:t>Результаты были также перепроверены на эконометрических моделях, входящих в систему анализа и прогнозирования в Национальном Банке РК.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758D51-E937-B74E-866F-A1B7C6BC7080}"/>
              </a:ext>
            </a:extLst>
          </p:cNvPr>
          <p:cNvSpPr txBox="1"/>
          <p:nvPr/>
        </p:nvSpPr>
        <p:spPr>
          <a:xfrm>
            <a:off x="495300" y="1487256"/>
            <a:ext cx="241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 расчету дополнительных налоговых поступлений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A9847C-8B5B-7053-A269-79DFECE06BB1}"/>
              </a:ext>
            </a:extLst>
          </p:cNvPr>
          <p:cNvSpPr txBox="1"/>
          <p:nvPr/>
        </p:nvSpPr>
        <p:spPr>
          <a:xfrm>
            <a:off x="495300" y="3697613"/>
            <a:ext cx="241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 моделированию эффектов налоговой реформы на ВВП и инфляцию</a:t>
            </a:r>
            <a:endParaRPr lang="en-GB" dirty="0"/>
          </a:p>
        </p:txBody>
      </p:sp>
      <p:cxnSp>
        <p:nvCxnSpPr>
          <p:cNvPr id="26" name="Прямая соединительная линия 144">
            <a:extLst>
              <a:ext uri="{FF2B5EF4-FFF2-40B4-BE49-F238E27FC236}">
                <a16:creationId xmlns:a16="http://schemas.microsoft.com/office/drawing/2014/main" id="{302597D3-CFBB-77D3-0686-2C1AC15E381D}"/>
              </a:ext>
            </a:extLst>
          </p:cNvPr>
          <p:cNvCxnSpPr>
            <a:cxnSpLocks/>
          </p:cNvCxnSpPr>
          <p:nvPr/>
        </p:nvCxnSpPr>
        <p:spPr>
          <a:xfrm flipH="1">
            <a:off x="428761" y="1359227"/>
            <a:ext cx="11376000" cy="0"/>
          </a:xfrm>
          <a:prstGeom prst="line">
            <a:avLst/>
          </a:prstGeom>
          <a:noFill/>
          <a:ln w="19050" cap="flat" cmpd="sng" algn="ctr">
            <a:solidFill>
              <a:srgbClr val="1F4E79"/>
            </a:solidFill>
            <a:prstDash val="sysDot"/>
            <a:miter lim="800000"/>
          </a:ln>
          <a:effectLst/>
        </p:spPr>
      </p:cxnSp>
      <p:cxnSp>
        <p:nvCxnSpPr>
          <p:cNvPr id="27" name="Прямая соединительная линия 144">
            <a:extLst>
              <a:ext uri="{FF2B5EF4-FFF2-40B4-BE49-F238E27FC236}">
                <a16:creationId xmlns:a16="http://schemas.microsoft.com/office/drawing/2014/main" id="{DAADA295-0056-AAE2-5E92-24F307C1E789}"/>
              </a:ext>
            </a:extLst>
          </p:cNvPr>
          <p:cNvCxnSpPr>
            <a:cxnSpLocks/>
          </p:cNvCxnSpPr>
          <p:nvPr/>
        </p:nvCxnSpPr>
        <p:spPr>
          <a:xfrm flipH="1">
            <a:off x="428761" y="3569027"/>
            <a:ext cx="11376000" cy="0"/>
          </a:xfrm>
          <a:prstGeom prst="line">
            <a:avLst/>
          </a:prstGeom>
          <a:noFill/>
          <a:ln w="19050" cap="flat" cmpd="sng" algn="ctr">
            <a:solidFill>
              <a:srgbClr val="1F4E79"/>
            </a:solidFill>
            <a:prstDash val="sysDot"/>
            <a:miter lim="800000"/>
          </a:ln>
          <a:effectLst/>
        </p:spPr>
      </p:cxnSp>
      <p:cxnSp>
        <p:nvCxnSpPr>
          <p:cNvPr id="28" name="Прямая соединительная линия 144">
            <a:extLst>
              <a:ext uri="{FF2B5EF4-FFF2-40B4-BE49-F238E27FC236}">
                <a16:creationId xmlns:a16="http://schemas.microsoft.com/office/drawing/2014/main" id="{19F687F0-5E9C-BBA1-881F-2D4853FCB2FC}"/>
              </a:ext>
            </a:extLst>
          </p:cNvPr>
          <p:cNvCxnSpPr>
            <a:cxnSpLocks/>
          </p:cNvCxnSpPr>
          <p:nvPr/>
        </p:nvCxnSpPr>
        <p:spPr>
          <a:xfrm flipV="1">
            <a:off x="2982000" y="1359256"/>
            <a:ext cx="0" cy="4824000"/>
          </a:xfrm>
          <a:prstGeom prst="line">
            <a:avLst/>
          </a:prstGeom>
          <a:noFill/>
          <a:ln w="19050" cap="flat" cmpd="sng" algn="ctr">
            <a:solidFill>
              <a:srgbClr val="1F4E79"/>
            </a:solidFill>
            <a:prstDash val="sysDot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261277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>
          <a:extLst>
            <a:ext uri="{FF2B5EF4-FFF2-40B4-BE49-F238E27FC236}">
              <a16:creationId xmlns:a16="http://schemas.microsoft.com/office/drawing/2014/main" id="{68C855BD-AA1C-9F5F-93DD-716EFED15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A87EFCA1-C971-BE70-45EB-E6AD8EF4BAB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525723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" name="Слайд think-cell" r:id="rId24" imgW="473" imgH="473" progId="TCLayout.ActiveDocument.1">
                  <p:embed/>
                </p:oleObj>
              </mc:Choice>
              <mc:Fallback>
                <p:oleObj name="Слайд think-cell" r:id="rId24" imgW="473" imgH="473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87EFCA1-C971-BE70-45EB-E6AD8EF4BA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4" name="Google Shape;334;p3">
            <a:extLst>
              <a:ext uri="{FF2B5EF4-FFF2-40B4-BE49-F238E27FC236}">
                <a16:creationId xmlns:a16="http://schemas.microsoft.com/office/drawing/2014/main" id="{0DE03C29-638C-12DD-C4E6-2011DE8B9A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2452" y="179446"/>
            <a:ext cx="11337241" cy="704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46C"/>
              </a:buClr>
              <a:buSzPts val="2000"/>
              <a:buFont typeface="Arial"/>
              <a:buNone/>
            </a:pPr>
            <a:r>
              <a:rPr lang="ru-RU" sz="2400" dirty="0">
                <a:latin typeface="+mj-lt"/>
                <a:ea typeface="Arial"/>
                <a:cs typeface="Arial"/>
                <a:sym typeface="Arial"/>
              </a:rPr>
              <a:t>Действующая ставка НДС в Казахстане в размере 12% – одна из самых низких в мире</a:t>
            </a:r>
          </a:p>
        </p:txBody>
      </p:sp>
      <p:graphicFrame>
        <p:nvGraphicFramePr>
          <p:cNvPr id="115" name="Chart 114">
            <a:extLst>
              <a:ext uri="{FF2B5EF4-FFF2-40B4-BE49-F238E27FC236}">
                <a16:creationId xmlns:a16="http://schemas.microsoft.com/office/drawing/2014/main" id="{1C679129-4CD0-4082-CD79-8657C172AFF5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29536999"/>
              </p:ext>
            </p:extLst>
          </p:nvPr>
        </p:nvGraphicFramePr>
        <p:xfrm>
          <a:off x="2335213" y="1262063"/>
          <a:ext cx="6256337" cy="479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BBFF13EC-581F-CC46-B833-A1FE366693B2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284288" y="1652588"/>
            <a:ext cx="10001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8308A0E3-D50E-47E4-BB4B-A1C7DC828CC8}" type="datetime'''''Нор''''''''''''''''''''''''в''е''ги''''''''''я'''''''''">
              <a:rPr lang="ru-RU" altLang="en-US" sz="1800" smtClean="0"/>
              <a:pPr/>
              <a:t>Норвегия</a:t>
            </a:fld>
            <a:endParaRPr lang="ru-RU" sz="1800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7259A0D0-27DE-F728-7DFA-3598BC727F39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089025" y="1903413"/>
            <a:ext cx="119538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F9D8FFFB-E2C8-4664-B279-786B5B9ACD4A}" type="datetime'''''''''Ф''''и''н''''''''л''''''''я''''н''д''''''''''''''ия'''">
              <a:rPr lang="ru-RU" altLang="en-US" sz="1800" smtClean="0"/>
              <a:pPr/>
              <a:t>Финляндия</a:t>
            </a:fld>
            <a:endParaRPr lang="ru-RU" sz="1800" dirty="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34DB9869-3E82-7422-8E46-9408AE321C81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531813" y="2155825"/>
            <a:ext cx="17526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A8CF5356-13BF-4C5E-BBA8-3C57B751D2EE}" type="datetime'''Вели''''''''''к''''''''о''''бр''''''''и''т''''''а''н''ия'">
              <a:rPr lang="ru-RU" altLang="en-US" sz="1800" smtClean="0"/>
              <a:pPr/>
              <a:t>Великобритания</a:t>
            </a:fld>
            <a:endParaRPr lang="ru-RU" sz="180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92E4F40-DA33-A345-6B0E-E46580BCE2C0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1343025" y="2406650"/>
            <a:ext cx="94138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E2ECA232-CBD2-4EFB-8A05-AC9BB4B0106E}" type="datetime'А''''''''р''мени''''''я'''">
              <a:rPr lang="ru-RU" altLang="en-US" sz="1800" smtClean="0"/>
              <a:pPr/>
              <a:t>Армения</a:t>
            </a:fld>
            <a:endParaRPr lang="ru-RU" sz="180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44FBE1-9AFF-2726-32F6-087DA328BFE6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1284288" y="2657475"/>
            <a:ext cx="10001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37D71D18-C924-4BBA-A4B8-20CE18C4BF12}" type="datetime'''''Б''''''''е''л''''а''''''''рус''''''''''''''''ь'''''">
              <a:rPr lang="ru-RU" altLang="en-US" sz="1800" smtClean="0"/>
              <a:pPr/>
              <a:t>Беларусь</a:t>
            </a:fld>
            <a:endParaRPr lang="ru-RU" sz="180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8E921C7-0978-260E-1C4F-45C1F9D1AB0A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1535113" y="2908300"/>
            <a:ext cx="7493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4DE61322-5FAF-459C-B035-FF39B44A8032}" type="datetime'''''''''''''Р''''''ос''''''''''си''''''''''''''я'">
              <a:rPr lang="ru-RU" altLang="en-US" sz="1800" smtClean="0"/>
              <a:pPr/>
              <a:t>Россия</a:t>
            </a:fld>
            <a:endParaRPr lang="ru-RU" sz="1800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4B6B2195-8811-12C7-EE22-469B3718FA83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260475" y="3160713"/>
            <a:ext cx="102393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4CF7C1E3-4BD7-4C62-96CB-B49C7B354001}" type="datetime'''''''''''''''''Г''е''''''р''''м''''''''''''''ани''я'''">
              <a:rPr lang="ru-RU" altLang="en-US" sz="1800" smtClean="0"/>
              <a:pPr/>
              <a:t>Германия</a:t>
            </a:fld>
            <a:endParaRPr lang="ru-RU" sz="1800" dirty="0"/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B094934F-32FA-34AF-16DF-85031D225484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857250" y="3411538"/>
            <a:ext cx="14271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592DE0C4-0CFB-46BE-B93F-5BE96481D422}" type="datetime'Аз''''''''е''''''''рба''йдж''''''''''а''''''н'''''''''''''''">
              <a:rPr lang="ru-RU" altLang="en-US" sz="1800" smtClean="0"/>
              <a:pPr/>
              <a:t>Азербайджан</a:t>
            </a:fld>
            <a:endParaRPr lang="ru-RU" sz="1800" dirty="0"/>
          </a:p>
        </p:txBody>
      </p:sp>
      <p:sp>
        <p:nvSpPr>
          <p:cNvPr id="166" name="Text Placeholder 2">
            <a:extLst>
              <a:ext uri="{FF2B5EF4-FFF2-40B4-BE49-F238E27FC236}">
                <a16:creationId xmlns:a16="http://schemas.microsoft.com/office/drawing/2014/main" id="{4507167C-19FF-1B9B-42EA-037C0B2142BD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1212850" y="3913188"/>
            <a:ext cx="10715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C6631D58-CD68-41EB-B0AA-65195A52E81C}" type="datetime'''''''К''''''''а''''''''''з''''''''''а''''''''''''хс''''тан'">
              <a:rPr lang="ru-RU" altLang="en-US" sz="1800" smtClean="0"/>
              <a:pPr/>
              <a:t>Казахстан</a:t>
            </a:fld>
            <a:endParaRPr lang="ru-RU" sz="180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04BF9CD-CED3-AF81-262B-906D85B59C71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1289050" y="4165600"/>
            <a:ext cx="9953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72AA4C02-6D5A-4282-A3D2-962D44873CF5}" type="datetime'''Ю.'''''' К''''''о''''''''''''''''р''''''''''е''''''''я'">
              <a:rPr lang="ru-RU" altLang="en-US" sz="1800" smtClean="0"/>
              <a:pPr/>
              <a:t>Ю. Корея</a:t>
            </a:fld>
            <a:endParaRPr lang="ru-RU" sz="18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B4A3910-06BB-7C79-1C3B-C038E828AEBE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1490663" y="4416425"/>
            <a:ext cx="7937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5DA38CC4-72B7-4025-A460-7665266FEC66}" type="datetime'''''Я''п''''''''''''''''''''он''''ия'''">
              <a:rPr lang="ru-RU" altLang="en-US" sz="1800" smtClean="0"/>
              <a:pPr/>
              <a:t>Япония</a:t>
            </a:fld>
            <a:endParaRPr lang="ru-RU" sz="1800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E36E7569-472B-3187-0066-E225BBBE8E53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1296988" y="4667250"/>
            <a:ext cx="9874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0C4C2552-F9B7-4FC0-A7CA-3B32BA7ECA71}" type="datetime'С''''''и''''нг''''''а''''''''''''''''''''''пу''''''р'''">
              <a:rPr lang="ru-RU" altLang="en-US" sz="1800" smtClean="0"/>
              <a:pPr/>
              <a:t>Сингапур</a:t>
            </a:fld>
            <a:endParaRPr lang="ru-RU" sz="1800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D82EBF38-C69E-A377-3555-C340BDECBF10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1454150" y="4918075"/>
            <a:ext cx="8302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E35DC299-1BD9-48DC-8340-05AB5AF85A34}" type="datetime'Па''''''''''''''''''''''н''''а''''''''''''''''''м''а'''''">
              <a:rPr lang="ru-RU" altLang="en-US" sz="1800" smtClean="0"/>
              <a:pPr/>
              <a:t>Панама</a:t>
            </a:fld>
            <a:endParaRPr lang="ru-RU" sz="1800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B819369-C621-0DBE-F24E-40F18847FD22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1695450" y="5170488"/>
            <a:ext cx="5889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AB7720C2-62B0-4043-9810-2F27734B6158}" type="datetime'''''О''''''''''''''м''''''''''''а''''''н'''''''''''">
              <a:rPr lang="ru-RU" altLang="en-US" sz="1800" smtClean="0"/>
              <a:pPr/>
              <a:t>Оман</a:t>
            </a:fld>
            <a:endParaRPr lang="ru-RU" sz="180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D4E9722-C4FF-23D8-A15E-FA06CD85F000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1798638" y="5421313"/>
            <a:ext cx="4857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4F4E3824-AC16-4955-9471-2F45085D763C}" type="datetime'''''''''''''''''О''''''''''''''''''''''''''А''''''Э'">
              <a:rPr lang="ru-RU" altLang="en-US" sz="1800" smtClean="0"/>
              <a:pPr/>
              <a:t>ОАЭ</a:t>
            </a:fld>
            <a:endParaRPr lang="ru-RU" sz="1800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66E4055-C940-C416-1772-62DEBFA698E1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2462213" y="5170488"/>
            <a:ext cx="1936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3338" tIns="0" rIns="33338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8724B1BD-8058-4E4A-B097-EF2829C18B24}" type="datetime'''''''''''''''''''''''''''''''''''''''''''5'''''''''''''''''">
              <a:rPr lang="ru-RU" altLang="en-US" sz="1800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5</a:t>
            </a:fld>
            <a:endParaRPr lang="ru-RU" sz="1800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BD31ECCD-52CE-8A67-775E-2893000B02CA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2462213" y="5421313"/>
            <a:ext cx="1936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3338" tIns="0" rIns="33338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9154E8D8-9473-40A4-9A8F-264680FDA578}" type="datetime'''''''''''''''''''''5'''''''''''''''''''''''''''''''''''''''">
              <a:rPr lang="ru-RU" altLang="en-US" sz="1800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5</a:t>
            </a:fld>
            <a:endParaRPr lang="ru-RU" sz="1800" dirty="0"/>
          </a:p>
        </p:txBody>
      </p:sp>
      <p:sp>
        <p:nvSpPr>
          <p:cNvPr id="98" name="Text Placeholder 2">
            <a:extLst>
              <a:ext uri="{FF2B5EF4-FFF2-40B4-BE49-F238E27FC236}">
                <a16:creationId xmlns:a16="http://schemas.microsoft.com/office/drawing/2014/main" id="{1E72C9C2-9DED-6D02-C334-28C5E7E2E271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1036638" y="3662363"/>
            <a:ext cx="12477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D8DE4D46-DD03-4CB7-BE10-B4F4D70D2E29}" type="datetime'''''''К''''''ы''''''''''''''''''''''рг''''''''''ызс''тан'">
              <a:rPr lang="ru-RU" altLang="en-US" sz="1800" smtClean="0"/>
              <a:pPr/>
              <a:t>Кыргызстан</a:t>
            </a:fld>
            <a:endParaRPr lang="ru-RU" sz="1800" dirty="0"/>
          </a:p>
        </p:txBody>
      </p:sp>
      <p:cxnSp>
        <p:nvCxnSpPr>
          <p:cNvPr id="145" name="Прямая соединительная линия 144">
            <a:extLst>
              <a:ext uri="{FF2B5EF4-FFF2-40B4-BE49-F238E27FC236}">
                <a16:creationId xmlns:a16="http://schemas.microsoft.com/office/drawing/2014/main" id="{3A252F7F-A5A7-AA20-D0E1-CB2B3875869F}"/>
              </a:ext>
            </a:extLst>
          </p:cNvPr>
          <p:cNvCxnSpPr>
            <a:cxnSpLocks/>
          </p:cNvCxnSpPr>
          <p:nvPr/>
        </p:nvCxnSpPr>
        <p:spPr>
          <a:xfrm flipH="1">
            <a:off x="428761" y="1448127"/>
            <a:ext cx="8100000" cy="0"/>
          </a:xfrm>
          <a:prstGeom prst="line">
            <a:avLst/>
          </a:prstGeom>
          <a:noFill/>
          <a:ln w="19050" cap="flat" cmpd="sng" algn="ctr">
            <a:solidFill>
              <a:srgbClr val="1F4E79"/>
            </a:solidFill>
            <a:prstDash val="sysDot"/>
            <a:miter lim="800000"/>
          </a:ln>
          <a:effectLst/>
        </p:spPr>
      </p:cxnSp>
      <p:sp>
        <p:nvSpPr>
          <p:cNvPr id="146" name="Заголовок 1">
            <a:extLst>
              <a:ext uri="{FF2B5EF4-FFF2-40B4-BE49-F238E27FC236}">
                <a16:creationId xmlns:a16="http://schemas.microsoft.com/office/drawing/2014/main" id="{3846D4CC-9975-CB59-92E3-3A1F1574089C}"/>
              </a:ext>
            </a:extLst>
          </p:cNvPr>
          <p:cNvSpPr txBox="1">
            <a:spLocks/>
          </p:cNvSpPr>
          <p:nvPr/>
        </p:nvSpPr>
        <p:spPr>
          <a:xfrm>
            <a:off x="428758" y="1066027"/>
            <a:ext cx="7384917" cy="317297"/>
          </a:xfrm>
          <a:prstGeom prst="rect">
            <a:avLst/>
          </a:prstGeom>
        </p:spPr>
        <p:txBody>
          <a:bodyPr vert="horz" wrap="square" lIns="70389" tIns="35194" rIns="70389" bIns="35194" rtlCol="0" anchor="b">
            <a:spAutoFit/>
          </a:bodyPr>
          <a:lstStyle>
            <a:defPPr>
              <a:defRPr lang="en-US"/>
            </a:defPPr>
            <a:lvl1pPr marR="0" lvl="0" indent="0" defTabSz="1187897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solidFill>
                  <a:srgbClr val="0065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600" dirty="0"/>
              <a:t>Стандартная ставка НДС в различных странах,%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70C071E8-FFFA-ECD3-04A4-41615BFA2544}"/>
              </a:ext>
            </a:extLst>
          </p:cNvPr>
          <p:cNvSpPr txBox="1"/>
          <p:nvPr/>
        </p:nvSpPr>
        <p:spPr>
          <a:xfrm>
            <a:off x="312452" y="6036977"/>
            <a:ext cx="11422348" cy="43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46C"/>
              </a:buClr>
              <a:buSzPts val="2000"/>
              <a:buFont typeface="Arial"/>
              <a:buNone/>
              <a:defRPr sz="2000" b="0">
                <a:solidFill>
                  <a:srgbClr val="00646C"/>
                </a:solidFill>
                <a:latin typeface="+mj-lt"/>
                <a:ea typeface="Arial"/>
                <a:cs typeface="Arial"/>
              </a:defRPr>
            </a:lvl1pPr>
          </a:lstStyle>
          <a:p>
            <a:r>
              <a:rPr lang="ru-RU" sz="1800" dirty="0"/>
              <a:t>Во многих странах применяются льготные ставки для товаров и услуг, стимулируемых правительством</a:t>
            </a:r>
          </a:p>
        </p:txBody>
      </p:sp>
      <p:cxnSp>
        <p:nvCxnSpPr>
          <p:cNvPr id="186" name="Прямая соединительная линия 185">
            <a:extLst>
              <a:ext uri="{FF2B5EF4-FFF2-40B4-BE49-F238E27FC236}">
                <a16:creationId xmlns:a16="http://schemas.microsoft.com/office/drawing/2014/main" id="{F03A47AE-82C6-2EB1-6A4A-A58B6E7C56EE}"/>
              </a:ext>
            </a:extLst>
          </p:cNvPr>
          <p:cNvCxnSpPr>
            <a:cxnSpLocks/>
          </p:cNvCxnSpPr>
          <p:nvPr/>
        </p:nvCxnSpPr>
        <p:spPr>
          <a:xfrm>
            <a:off x="-25097" y="5902224"/>
            <a:ext cx="12192000" cy="0"/>
          </a:xfrm>
          <a:prstGeom prst="line">
            <a:avLst/>
          </a:prstGeom>
          <a:ln w="38100">
            <a:solidFill>
              <a:srgbClr val="0064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e4pFootnotes">
            <a:extLst>
              <a:ext uri="{FF2B5EF4-FFF2-40B4-BE49-F238E27FC236}">
                <a16:creationId xmlns:a16="http://schemas.microsoft.com/office/drawing/2014/main" id="{CFD94CE9-837C-A9F9-E03B-45820F74E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58" y="6533911"/>
            <a:ext cx="6267019" cy="123111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defRPr/>
            </a:pPr>
            <a:r>
              <a:rPr lang="kk-KZ" sz="800" i="1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Источник</a:t>
            </a:r>
            <a:r>
              <a:rPr lang="en-US" sz="800" i="1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: </a:t>
            </a:r>
            <a:r>
              <a:rPr lang="ru-RU" sz="800" i="1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ОЭСР, МНЭ</a:t>
            </a:r>
            <a:endParaRPr lang="en-US" sz="800" i="1" dirty="0">
              <a:solidFill>
                <a:srgbClr val="3F3F3F">
                  <a:lumMod val="60000"/>
                  <a:lumOff val="4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905024E-2AAB-69FB-E67A-81A278B423A2}"/>
              </a:ext>
            </a:extLst>
          </p:cNvPr>
          <p:cNvSpPr txBox="1"/>
          <p:nvPr/>
        </p:nvSpPr>
        <p:spPr>
          <a:xfrm>
            <a:off x="9182100" y="1582340"/>
            <a:ext cx="2667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Более низкая, чем в Казахстане, ставка НДС, характерна для развитых Японии и Кореи, где высок коэффициент собираемости НДС (достигает 72-73%)</a:t>
            </a:r>
            <a:br>
              <a:rPr lang="ru-RU" dirty="0"/>
            </a:br>
            <a:r>
              <a:rPr lang="ru-RU" dirty="0"/>
              <a:t>а также для нефтедобывающих арабских стран и налоговых оффшоров</a:t>
            </a:r>
          </a:p>
        </p:txBody>
      </p:sp>
    </p:spTree>
    <p:extLst>
      <p:ext uri="{BB962C8B-B14F-4D97-AF65-F5344CB8AC3E}">
        <p14:creationId xmlns:p14="http://schemas.microsoft.com/office/powerpoint/2010/main" val="608354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>
          <a:extLst>
            <a:ext uri="{FF2B5EF4-FFF2-40B4-BE49-F238E27FC236}">
              <a16:creationId xmlns:a16="http://schemas.microsoft.com/office/drawing/2014/main" id="{8897D20F-C413-06D1-88DF-F5790B961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B84E49AE-E69A-2C75-3EB0-2BA1B246185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682495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name="Слайд think-cell" r:id="rId30" imgW="473" imgH="473" progId="TCLayout.ActiveDocument.1">
                  <p:embed/>
                </p:oleObj>
              </mc:Choice>
              <mc:Fallback>
                <p:oleObj name="Слайд think-cell" r:id="rId30" imgW="473" imgH="473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84E49AE-E69A-2C75-3EB0-2BA1B24618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4" name="Google Shape;334;p3">
            <a:extLst>
              <a:ext uri="{FF2B5EF4-FFF2-40B4-BE49-F238E27FC236}">
                <a16:creationId xmlns:a16="http://schemas.microsoft.com/office/drawing/2014/main" id="{F9A637B4-2542-38F8-037A-2AE7E3C79C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9400" y="179446"/>
            <a:ext cx="11370293" cy="704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646C"/>
              </a:buClr>
              <a:buSzPts val="2000"/>
            </a:pPr>
            <a:r>
              <a:rPr lang="ru-RU" sz="2400" dirty="0">
                <a:ea typeface="Arial"/>
                <a:cs typeface="Arial"/>
                <a:sym typeface="Arial"/>
              </a:rPr>
              <a:t>Коэффициент собираемости НДС в Казахстане составляет 34%, существенно ниже в сравнении с другими странами</a:t>
            </a:r>
            <a:endParaRPr lang="ru-RU" sz="2400" dirty="0"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" name="ee4pFootnotes">
            <a:extLst>
              <a:ext uri="{FF2B5EF4-FFF2-40B4-BE49-F238E27FC236}">
                <a16:creationId xmlns:a16="http://schemas.microsoft.com/office/drawing/2014/main" id="{4A806F08-E8E0-9F1A-AB58-4A1586CA5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25" y="6401534"/>
            <a:ext cx="1548000" cy="153888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defRPr/>
            </a:pPr>
            <a:r>
              <a:rPr lang="kk-KZ" sz="1000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Источник</a:t>
            </a:r>
            <a:r>
              <a:rPr lang="en-US" sz="1000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: </a:t>
            </a:r>
            <a:r>
              <a:rPr lang="ru-RU" sz="1000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ОЭСР, 2022 </a:t>
            </a:r>
            <a:endParaRPr lang="en-US" sz="1000" dirty="0">
              <a:solidFill>
                <a:srgbClr val="3F3F3F">
                  <a:lumMod val="60000"/>
                  <a:lumOff val="4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ADDA6403-CC56-1DEF-E43B-526A647ED633}"/>
              </a:ext>
            </a:extLst>
          </p:cNvPr>
          <p:cNvSpPr/>
          <p:nvPr/>
        </p:nvSpPr>
        <p:spPr>
          <a:xfrm>
            <a:off x="418212" y="1162300"/>
            <a:ext cx="8447995" cy="388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>
              <a:defRPr/>
            </a:pPr>
            <a:r>
              <a:rPr lang="ru-RU" dirty="0">
                <a:solidFill>
                  <a:srgbClr val="00646C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Коэффициент собираемости НДС в различных странах, 2022, %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59C2D804-2E03-8647-A0EB-96227311F0DE}"/>
              </a:ext>
            </a:extLst>
          </p:cNvPr>
          <p:cNvCxnSpPr>
            <a:cxnSpLocks/>
          </p:cNvCxnSpPr>
          <p:nvPr/>
        </p:nvCxnSpPr>
        <p:spPr>
          <a:xfrm flipH="1" flipV="1">
            <a:off x="466812" y="1620628"/>
            <a:ext cx="11160000" cy="0"/>
          </a:xfrm>
          <a:prstGeom prst="line">
            <a:avLst/>
          </a:prstGeom>
          <a:noFill/>
          <a:ln w="19050" cap="flat" cmpd="sng" algn="ctr">
            <a:solidFill>
              <a:srgbClr val="1F4E79"/>
            </a:solidFill>
            <a:prstDash val="sysDot"/>
            <a:miter lim="800000"/>
          </a:ln>
          <a:effectLst/>
        </p:spPr>
      </p:cxn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83677618-63F4-A1B6-0C2A-AD5079B24C27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96270333"/>
              </p:ext>
            </p:extLst>
          </p:nvPr>
        </p:nvGraphicFramePr>
        <p:xfrm>
          <a:off x="384175" y="2192338"/>
          <a:ext cx="11347450" cy="2744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2"/>
          </a:graphicData>
        </a:graphic>
      </p:graphicFrame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FA20CC7-1E14-7384-C641-E6927F3B1DCB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409575" y="4914900"/>
            <a:ext cx="10461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332F8AC-C015-4202-A9CD-7935CD3B57ED}" type="datetime'''''К''''''а''''з''''а''''''х''ст''а''''н''''''''''''''''*'''">
              <a:rPr lang="ru-RU" altLang="en-US" sz="1600" smtClean="0">
                <a:solidFill>
                  <a:srgbClr val="00646C"/>
                </a:solidFill>
              </a:rPr>
              <a:pPr/>
              <a:t>Казахстан*</a:t>
            </a:fld>
            <a:endParaRPr lang="ru-RU" sz="1600" dirty="0">
              <a:solidFill>
                <a:srgbClr val="00646C"/>
              </a:solidFill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B0C5AA8B-BEAD-077D-E4E4-D871CAF75D91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566863" y="4914900"/>
            <a:ext cx="5953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45EE977-0611-42F6-B789-F8332A0524B1}" type="datetime'''''''''Т''''''''''ур''''''''''''''''''''''''ция'''''''">
              <a:rPr lang="ru-RU" altLang="en-US" sz="1400" smtClean="0"/>
              <a:pPr/>
              <a:t>Турция</a:t>
            </a:fld>
            <a:endParaRPr lang="ru-RU" sz="1400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2F376251-9889-7743-727C-4E6930910324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2486026" y="4914900"/>
            <a:ext cx="6191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DAF678F-7796-4B6B-9359-558910E17CA7}" type="datetime'''''''''''''''''''И''''т''ал''''''ия'''''''">
              <a:rPr lang="ru-RU" altLang="en-US" sz="1400" smtClean="0"/>
              <a:pPr/>
              <a:t>Италия</a:t>
            </a:fld>
            <a:endParaRPr lang="ru-RU" sz="1400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39517994-7A2D-15C3-DF16-E324B8F327CA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3421063" y="4914900"/>
            <a:ext cx="6127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8037A77-167C-4876-ABCD-136D0A5AFE67}" type="datetime'''''''''''''К''''''а''''''''''''на''''да'">
              <a:rPr lang="ru-RU" altLang="en-US" sz="1400" smtClean="0"/>
              <a:pPr/>
              <a:t>Канада</a:t>
            </a:fld>
            <a:endParaRPr lang="ru-RU" sz="1400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5A928F8-5FA6-29ED-8D8D-345F4560955B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4254501" y="4914900"/>
            <a:ext cx="8112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41C722F-FC4D-48E0-B618-8B8C01BBDDC0}" type="datetime'Ге''''''''''''''''''р''м''а''''''''''''''''н''''и''''''''я'">
              <a:rPr lang="ru-RU" altLang="en-US" sz="1400" smtClean="0"/>
              <a:pPr/>
              <a:t>Германия</a:t>
            </a:fld>
            <a:endParaRPr lang="ru-RU" sz="1400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99081272-291D-F886-8452-E4DDCF61E5E8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5205414" y="4914901"/>
            <a:ext cx="7715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F9EEBF1-22FA-49F5-BC03-745F4226B6A6}" type="datetime'''''''''''С''''р''''''''ед''нее'' по'''''''' ''О''''''Э''С''Р'">
              <a:rPr lang="ru-RU" altLang="en-US" sz="1400" smtClean="0"/>
              <a:pPr/>
              <a:t>Среднее по ОЭСР</a:t>
            </a:fld>
            <a:endParaRPr lang="ru-RU" sz="1400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3E6054F2-C282-E3A1-ECE0-F47EC79F9DA9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6267450" y="4914900"/>
            <a:ext cx="5127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12887DC-B482-4D25-A3DC-2F4B8F9C8B02}" type="datetime'''''''''''''''''''''''''Че''''хи''''''''''''''''''я'''">
              <a:rPr lang="ru-RU" altLang="en-US" sz="1400" smtClean="0"/>
              <a:pPr/>
              <a:t>Чехия</a:t>
            </a:fld>
            <a:endParaRPr lang="ru-RU" sz="1400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3E6054F2-C282-E3A1-ECE0-F47EC79F9DA9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7059614" y="4914900"/>
            <a:ext cx="7921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967532C-3ED8-4980-B0B8-1ED12A369412}" type="datetime'''''''''''''''Но''''''''''р''''вег''''и''''''я'''''''''''''">
              <a:rPr lang="ru-RU" altLang="en-US" sz="1400" smtClean="0"/>
              <a:pPr/>
              <a:t>Норвегия</a:t>
            </a:fld>
            <a:endParaRPr lang="ru-RU" sz="1400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327D6FA0-2BA3-1FE0-673B-AE77261ECC3A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7905750" y="4914900"/>
            <a:ext cx="9636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B82E058-E8B2-4346-83F8-AF7B95ED1402}" type="datetime'''Ш''''ве''''''''''''''''й''''''ц''''''''ар''и''''я'''">
              <a:rPr lang="ru-RU" altLang="en-US" sz="1400" smtClean="0"/>
              <a:pPr/>
              <a:t>Швейцария</a:t>
            </a:fld>
            <a:endParaRPr lang="ru-RU" sz="140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04108F5-2A34-140C-37B9-F4CFAF3295D4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9002714" y="4914900"/>
            <a:ext cx="6318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6BF1541-D4AB-4BF1-9D9D-6EF4BB630F14}" type="datetime'''''''''''Яп''''о''н''и''''''''''''''''''''''я'''''''''''''''">
              <a:rPr lang="ru-RU" altLang="en-US" sz="1400" smtClean="0"/>
              <a:pPr/>
              <a:t>Япония</a:t>
            </a:fld>
            <a:endParaRPr lang="ru-RU" sz="1400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94F7231D-A272-90A7-81DB-D4EE4EB05C76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9996488" y="4914900"/>
            <a:ext cx="5080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A1AC732-AAF3-4E5A-9FEC-29B96E428E6D}" type="datetime'''Ко''''''''''''''''''р''''е''''''я'''''''''''''''''''''">
              <a:rPr lang="ru-RU" altLang="en-US" sz="1400" smtClean="0"/>
              <a:pPr/>
              <a:t>Корея</a:t>
            </a:fld>
            <a:endParaRPr lang="ru-RU" sz="1400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98AAAD83-57DF-B254-E5C4-73C2DE218B21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10831514" y="4914900"/>
            <a:ext cx="703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075A4DF-2317-4BF3-B0FE-2234EA917B89}" type="datetime'''''Э''''''ст''''''''он''''''ия'''''''''''''''''''''''''''''''">
              <a:rPr lang="ru-RU" altLang="en-US" sz="1400" smtClean="0"/>
              <a:pPr/>
              <a:t>Эстония</a:t>
            </a:fld>
            <a:endParaRPr lang="ru-RU" sz="1400" dirty="0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65E72BA6-27BB-4DCE-77AA-6A8EA924AA2C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669925" y="3367088"/>
            <a:ext cx="5238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3338" tIns="0" rIns="333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46F435D-05D9-4744-A811-6DBE6D7F2737}" type="datetime'''''''''3''''''''''''4''''''''''''%'">
              <a:rPr lang="ru-RU" altLang="en-US" sz="1800" smtClean="0"/>
              <a:pPr/>
              <a:t>34%</a:t>
            </a:fld>
            <a:endParaRPr lang="ru-RU" sz="1800" dirty="0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733CE597-86DE-01FD-AC3C-388ABE37F13E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1601788" y="3013075"/>
            <a:ext cx="5238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3338" tIns="0" rIns="333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A179FFE-FE97-4C8C-8C8C-682A29D0B1AA}" type="datetime'''''''''''''''44''%'''''''''''''''''''''''''''''''''''''">
              <a:rPr lang="ru-RU" altLang="en-US" sz="1800" smtClean="0"/>
              <a:pPr/>
              <a:t>44%</a:t>
            </a:fld>
            <a:endParaRPr lang="ru-RU" sz="1800" dirty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816BB765-F39F-5BCA-D8FE-C57019BB22F1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2533650" y="2995613"/>
            <a:ext cx="5238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3338" tIns="0" rIns="333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C495939-25BC-4A0D-B884-894DE9B7F5B2}" type="datetime'''4''''5''''''''''''''''''%'''''''''''''''''''''''''''''''''''">
              <a:rPr lang="ru-RU" altLang="en-US" sz="1800" smtClean="0"/>
              <a:pPr/>
              <a:t>45%</a:t>
            </a:fld>
            <a:endParaRPr lang="ru-RU" sz="1800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67898D8-AD26-6EE0-8878-2D4E3C7DF63E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3465513" y="2800350"/>
            <a:ext cx="5238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3338" tIns="0" rIns="333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6D7D620-BFF1-42A5-930C-E9887DF145D4}" type="datetime'''''''''''5''''''''0''''''''%'">
              <a:rPr lang="ru-RU" altLang="en-US" sz="1800" smtClean="0"/>
              <a:pPr/>
              <a:t>50%</a:t>
            </a:fld>
            <a:endParaRPr lang="ru-RU" sz="1800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A6B6F1BE-277F-DC31-D9DE-1792F0117864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4397375" y="2570163"/>
            <a:ext cx="5238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3338" tIns="0" rIns="333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A643170-631B-4D69-9028-0A6E78506526}" type="datetime'''''''5''''''''''''''''''''''''''7''''''''''''''%'''''''''">
              <a:rPr lang="ru-RU" altLang="en-US" sz="1800" smtClean="0"/>
              <a:pPr/>
              <a:t>57%</a:t>
            </a:fld>
            <a:endParaRPr lang="ru-RU" sz="1800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1D3A8713-A6FC-8F6F-3575-93467A0AA7FF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5329238" y="2533650"/>
            <a:ext cx="5238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3338" tIns="0" rIns="333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B60B487-9131-4F00-8050-1741B9ED0CF8}" type="datetime'''''''''''5''''''''''''''''''''''''''''''''8''%'''''">
              <a:rPr lang="ru-RU" altLang="en-US" sz="1800" smtClean="0"/>
              <a:pPr/>
              <a:t>58%</a:t>
            </a:fld>
            <a:endParaRPr lang="ru-RU" sz="1800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4C1A9E55-EC67-D981-316C-B2C61F032591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6261100" y="2462213"/>
            <a:ext cx="5238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3338" tIns="0" rIns="333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897689C-921B-47AD-9A61-A698775C7D87}" type="datetime'''''''''''''6''0''''''''''''''''''''''''''%'''">
              <a:rPr lang="ru-RU" altLang="en-US" sz="1800" smtClean="0"/>
              <a:pPr/>
              <a:t>60%</a:t>
            </a:fld>
            <a:endParaRPr lang="ru-RU" sz="1800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4C1A9E55-EC67-D981-316C-B2C61F032591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7192963" y="2462213"/>
            <a:ext cx="5238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3338" tIns="0" rIns="333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B9D2E0B-3A1B-4B3E-841B-FA1BD3454974}" type="datetime'''''''''''''''''''''''''''''''''''''''''6''''''''''''''''0''%'">
              <a:rPr lang="ru-RU" altLang="en-US" sz="1800" smtClean="0"/>
              <a:pPr/>
              <a:t>60%</a:t>
            </a:fld>
            <a:endParaRPr lang="ru-RU" sz="1800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9221618F-232C-2525-5C25-2AF67EF39D35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8124825" y="2125663"/>
            <a:ext cx="5238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3338" tIns="0" rIns="333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1EE3F3D-D8A2-491C-9FBF-07E1CFA0E9D6}" type="datetime'''''6''''''''''''''''''''''''9%'''''">
              <a:rPr lang="ru-RU" altLang="en-US" sz="1800" smtClean="0"/>
              <a:pPr/>
              <a:t>69%</a:t>
            </a:fld>
            <a:endParaRPr lang="ru-RU" sz="180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1D3BB1A-F1E6-EFAA-0B8A-97B478D8BA55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9056688" y="2019300"/>
            <a:ext cx="5238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3338" tIns="0" rIns="333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DE74989-5C46-4010-81DA-439433344952}" type="datetime'''''''''''''''''''''''''''''7''''''''''''2''%'">
              <a:rPr lang="ru-RU" altLang="en-US" sz="1800" smtClean="0"/>
              <a:pPr/>
              <a:t>72%</a:t>
            </a:fld>
            <a:endParaRPr lang="ru-RU" sz="1800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39A58CDA-6D6F-BA48-E172-B1C181246DA9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9988550" y="2001837"/>
            <a:ext cx="5238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3338" tIns="0" rIns="333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9845F28-A94A-4EF5-A702-844F9BC78FD9}" type="datetime'''''''''7''''''''3''''''''''''''''%'''''''''''''''''''''''''">
              <a:rPr lang="ru-RU" altLang="en-US" sz="1800" smtClean="0"/>
              <a:pPr/>
              <a:t>73%</a:t>
            </a:fld>
            <a:endParaRPr lang="ru-RU" sz="1800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E4F89A4-6D9F-3E68-D3A1-43E6283E57E7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10920413" y="2001837"/>
            <a:ext cx="5238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33338" tIns="0" rIns="333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33C7F70-C292-4D69-8A51-18E257826610}" type="datetime'''''''''7''''''''''''''''''''''''''3''''''''''''%'">
              <a:rPr lang="ru-RU" altLang="en-US" sz="1800" smtClean="0"/>
              <a:pPr/>
              <a:t>73%</a:t>
            </a:fld>
            <a:endParaRPr lang="ru-RU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5A2D67-83F1-E81D-42B9-E5F0B3507E39}"/>
              </a:ext>
            </a:extLst>
          </p:cNvPr>
          <p:cNvSpPr txBox="1"/>
          <p:nvPr/>
        </p:nvSpPr>
        <p:spPr>
          <a:xfrm>
            <a:off x="418212" y="5487738"/>
            <a:ext cx="113134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646C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Данный коэффициент показывает эффективность системы НДС в стране –</a:t>
            </a:r>
            <a:r>
              <a:rPr lang="ru-RU" dirty="0">
                <a:solidFill>
                  <a:srgbClr val="00646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насколько фактические поступления от НДС соответствуют потенциальным (то есть, если бы не было льгот, уклонений и т.п.)</a:t>
            </a:r>
          </a:p>
        </p:txBody>
      </p:sp>
      <p:sp>
        <p:nvSpPr>
          <p:cNvPr id="10" name="ee4pFootnotes">
            <a:extLst>
              <a:ext uri="{FF2B5EF4-FFF2-40B4-BE49-F238E27FC236}">
                <a16:creationId xmlns:a16="http://schemas.microsoft.com/office/drawing/2014/main" id="{78BA3833-AACD-512B-EC34-45588228E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7838" y="6401534"/>
            <a:ext cx="9396000" cy="153888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defRPr/>
            </a:pPr>
            <a:r>
              <a:rPr lang="kk-KZ" sz="1000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*Расчет по Казахстану – за 2024 год. Потенциальный НДС в РК = 12%* 126,5 трлн. ВДС</a:t>
            </a:r>
            <a:r>
              <a:rPr lang="en-US" sz="1000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 = </a:t>
            </a:r>
            <a:r>
              <a:rPr lang="ru-RU" sz="1000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1</a:t>
            </a:r>
            <a:r>
              <a:rPr lang="en-US" sz="1000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5</a:t>
            </a:r>
            <a:r>
              <a:rPr lang="ru-RU" sz="1000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,</a:t>
            </a:r>
            <a:r>
              <a:rPr lang="en-US" sz="1000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2</a:t>
            </a:r>
            <a:r>
              <a:rPr lang="ru-RU" sz="1000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 трлн</a:t>
            </a:r>
            <a:r>
              <a:rPr lang="kk-KZ" sz="1000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. Далее 5,2 трлн (факт НДС за 2024 г.)</a:t>
            </a:r>
            <a:r>
              <a:rPr lang="en-US" sz="1000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/</a:t>
            </a:r>
            <a:r>
              <a:rPr lang="ru-RU" sz="1000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 15,2 трлн. = 34%</a:t>
            </a:r>
            <a:endParaRPr lang="en-US" sz="1000" dirty="0">
              <a:solidFill>
                <a:srgbClr val="3F3F3F">
                  <a:lumMod val="60000"/>
                  <a:lumOff val="40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82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245403"/>
              </p:ext>
            </p:extLst>
          </p:nvPr>
        </p:nvGraphicFramePr>
        <p:xfrm>
          <a:off x="443133" y="1074798"/>
          <a:ext cx="11305734" cy="5275201"/>
        </p:xfrm>
        <a:graphic>
          <a:graphicData uri="http://schemas.openxmlformats.org/drawingml/2006/table">
            <a:tbl>
              <a:tblPr/>
              <a:tblGrid>
                <a:gridCol w="7951567">
                  <a:extLst>
                    <a:ext uri="{9D8B030D-6E8A-4147-A177-3AD203B41FA5}">
                      <a16:colId xmlns:a16="http://schemas.microsoft.com/office/drawing/2014/main" val="774967312"/>
                    </a:ext>
                  </a:extLst>
                </a:gridCol>
                <a:gridCol w="3354167">
                  <a:extLst>
                    <a:ext uri="{9D8B030D-6E8A-4147-A177-3AD203B41FA5}">
                      <a16:colId xmlns:a16="http://schemas.microsoft.com/office/drawing/2014/main" val="3264774141"/>
                    </a:ext>
                  </a:extLst>
                </a:gridCol>
              </a:tblGrid>
              <a:tr h="1195402">
                <a:tc>
                  <a:txBody>
                    <a:bodyPr/>
                    <a:lstStyle>
                      <a:lvl1pPr defTabSz="1371600">
                        <a:lnSpc>
                          <a:spcPct val="90000"/>
                        </a:lnSpc>
                        <a:spcBef>
                          <a:spcPts val="15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1371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3" marR="62213" marT="0" marB="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>
                      <a:lvl1pPr defTabSz="1371600">
                        <a:lnSpc>
                          <a:spcPct val="90000"/>
                        </a:lnSpc>
                        <a:spcBef>
                          <a:spcPts val="15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371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НДС – 16%;</a:t>
                      </a:r>
                    </a:p>
                    <a:p>
                      <a:pPr marL="0" marR="0" lvl="0" indent="0" algn="ctr" defTabSz="1371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порог НДС – 15 млн тенге;</a:t>
                      </a:r>
                    </a:p>
                    <a:p>
                      <a:pPr marL="0" marR="0" lvl="0" indent="0" algn="ctr" defTabSz="1371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дифференцированная ставка НДС;</a:t>
                      </a:r>
                    </a:p>
                    <a:p>
                      <a:pPr marL="0" marR="0" lvl="0" indent="0" algn="ctr" defTabSz="1371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порог СНР – 2,36 млрд тенге</a:t>
                      </a:r>
                    </a:p>
                  </a:txBody>
                  <a:tcPr marL="62213" marR="62213" marT="0" marB="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4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768784"/>
                  </a:ext>
                </a:extLst>
              </a:tr>
              <a:tr h="364750">
                <a:tc>
                  <a:txBody>
                    <a:bodyPr/>
                    <a:lstStyle>
                      <a:lvl1pPr defTabSz="1371600">
                        <a:lnSpc>
                          <a:spcPct val="90000"/>
                        </a:lnSpc>
                        <a:spcBef>
                          <a:spcPts val="15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13716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Рост ВВП по ПСЭР (утвержденный), %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2405360"/>
                  </a:ext>
                </a:extLst>
              </a:tr>
              <a:tr h="654960">
                <a:tc>
                  <a:txBody>
                    <a:bodyPr/>
                    <a:lstStyle>
                      <a:lvl1pPr defTabSz="1371600">
                        <a:lnSpc>
                          <a:spcPct val="90000"/>
                        </a:lnSpc>
                        <a:spcBef>
                          <a:spcPts val="15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13716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Прогнозный рост ВВП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с учетом повышения НДС 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(-)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46C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 мультипликатора госрасходов 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46C"/>
                          </a:solidFill>
                          <a:effectLst/>
                          <a:latin typeface="+mn-lt"/>
                        </a:rPr>
                        <a:t>(+)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46C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4544211"/>
                  </a:ext>
                </a:extLst>
              </a:tr>
              <a:tr h="459358">
                <a:tc>
                  <a:txBody>
                    <a:bodyPr/>
                    <a:lstStyle>
                      <a:lvl1pPr defTabSz="1371600">
                        <a:lnSpc>
                          <a:spcPct val="90000"/>
                        </a:lnSpc>
                        <a:spcBef>
                          <a:spcPts val="15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13716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разница с ПСЭР (за счет изменения экономической активности</a:t>
                      </a:r>
                      <a:r>
                        <a:rPr kumimoji="0" lang="ru-RU" altLang="ru-R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646C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-0,42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3700539"/>
                  </a:ext>
                </a:extLst>
              </a:tr>
              <a:tr h="364750">
                <a:tc>
                  <a:txBody>
                    <a:bodyPr/>
                    <a:lstStyle>
                      <a:lvl1pPr defTabSz="1371600">
                        <a:lnSpc>
                          <a:spcPct val="90000"/>
                        </a:lnSpc>
                        <a:spcBef>
                          <a:spcPts val="15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13716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Дополнительная инфляция,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п.п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+2,5-3,0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443050"/>
                  </a:ext>
                </a:extLst>
              </a:tr>
              <a:tr h="481856">
                <a:tc>
                  <a:txBody>
                    <a:bodyPr/>
                    <a:lstStyle>
                      <a:lvl1pPr defTabSz="1371600">
                        <a:lnSpc>
                          <a:spcPct val="90000"/>
                        </a:lnSpc>
                        <a:spcBef>
                          <a:spcPts val="15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13716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Дополнительное поступление НДС (</a:t>
                      </a:r>
                      <a:r>
                        <a:rPr kumimoji="0" lang="ru-RU" altLang="ru-R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разница с ПСЭР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), трлн тенге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5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46C"/>
                          </a:solidFill>
                          <a:effectLst/>
                          <a:latin typeface="+mn-lt"/>
                        </a:rPr>
                        <a:t>3,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46C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tr-TR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646C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6859214"/>
                  </a:ext>
                </a:extLst>
              </a:tr>
              <a:tr h="685007">
                <a:tc>
                  <a:txBody>
                    <a:bodyPr/>
                    <a:lstStyle>
                      <a:lvl1pPr defTabSz="1371600">
                        <a:lnSpc>
                          <a:spcPct val="90000"/>
                        </a:lnSpc>
                        <a:spcBef>
                          <a:spcPts val="15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13716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Дополнительные траты из бюджета на индексацию ФОТ ГП и ГУ, АСП и пенсии, трлн тенге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5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-0,6</a:t>
                      </a:r>
                      <a:endParaRPr kumimoji="0" lang="tr-TR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373921"/>
                  </a:ext>
                </a:extLst>
              </a:tr>
              <a:tr h="653669">
                <a:tc>
                  <a:txBody>
                    <a:bodyPr/>
                    <a:lstStyle>
                      <a:lvl1pPr defTabSz="1371600">
                        <a:lnSpc>
                          <a:spcPct val="90000"/>
                        </a:lnSpc>
                        <a:spcBef>
                          <a:spcPts val="15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13716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Дополнительные поступления за счет других источников (новый НК), трлн тенге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371600">
                        <a:lnSpc>
                          <a:spcPct val="90000"/>
                        </a:lnSpc>
                        <a:spcBef>
                          <a:spcPts val="15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46C"/>
                          </a:solidFill>
                          <a:effectLst/>
                          <a:latin typeface="+mn-lt"/>
                        </a:rPr>
                        <a:t>2,8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8873110"/>
                  </a:ext>
                </a:extLst>
              </a:tr>
              <a:tr h="415449">
                <a:tc>
                  <a:txBody>
                    <a:bodyPr/>
                    <a:lstStyle>
                      <a:lvl1pPr defTabSz="1371600">
                        <a:lnSpc>
                          <a:spcPct val="90000"/>
                        </a:lnSpc>
                        <a:spcBef>
                          <a:spcPts val="15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13716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Итого поступлений в бюджет, трлн тенге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371600">
                        <a:lnSpc>
                          <a:spcPct val="90000"/>
                        </a:lnSpc>
                        <a:spcBef>
                          <a:spcPts val="1500"/>
                        </a:spcBef>
                        <a:buFont typeface="Arial" panose="020B0604020202020204" pitchFamily="34" charset="0"/>
                        <a:defRPr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13716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371600" eaLnBrk="0" fontAlgn="base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46C"/>
                          </a:solidFill>
                          <a:effectLst/>
                          <a:latin typeface="+mn-lt"/>
                        </a:rPr>
                        <a:t>5,2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6203544"/>
                  </a:ext>
                </a:extLst>
              </a:tr>
            </a:tbl>
          </a:graphicData>
        </a:graphic>
      </p:graphicFrame>
      <p:sp>
        <p:nvSpPr>
          <p:cNvPr id="6" name="Google Shape;334;p3">
            <a:extLst>
              <a:ext uri="{FF2B5EF4-FFF2-40B4-BE49-F238E27FC236}">
                <a16:creationId xmlns:a16="http://schemas.microsoft.com/office/drawing/2014/main" id="{1BD7EEA2-67B4-DC71-82F6-A1AF4845BED9}"/>
              </a:ext>
            </a:extLst>
          </p:cNvPr>
          <p:cNvSpPr txBox="1">
            <a:spLocks/>
          </p:cNvSpPr>
          <p:nvPr/>
        </p:nvSpPr>
        <p:spPr>
          <a:xfrm>
            <a:off x="266700" y="179446"/>
            <a:ext cx="11836400" cy="704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46C"/>
              </a:buClr>
              <a:buSzPts val="2000"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646C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Прогноз поступлений макропоказателей и доходов республиканского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3376764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7B1E9-209C-854A-5A58-48B5EA3AF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5DDD3B78-0FCA-3190-5504-74FF47B41AC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209537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5" name="Слайд think-cell" r:id="rId4" imgW="395" imgH="394" progId="TCLayout.ActiveDocument.1">
                  <p:embed/>
                </p:oleObj>
              </mc:Choice>
              <mc:Fallback>
                <p:oleObj name="Слайд think-cell" r:id="rId4" imgW="395" imgH="39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53A4E6E-E8FC-1DFE-00CD-C55005ADFC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37F1D5C-1B36-D480-7BF3-ACE70EC3C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Autofit/>
          </a:bodyPr>
          <a:lstStyle/>
          <a:p>
            <a:r>
              <a:rPr lang="ru-RU" sz="2400" dirty="0"/>
              <a:t>Для сельского хозяйства предлагается освобождение, а для здравоохранения – пониженная ставка НДС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602F23-587A-D204-D3F6-3E774631D9CC}"/>
              </a:ext>
            </a:extLst>
          </p:cNvPr>
          <p:cNvSpPr txBox="1"/>
          <p:nvPr/>
        </p:nvSpPr>
        <p:spPr>
          <a:xfrm>
            <a:off x="698500" y="1475736"/>
            <a:ext cx="318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646C"/>
                </a:solidFill>
              </a:rPr>
              <a:t>Освобождение</a:t>
            </a:r>
            <a:r>
              <a:rPr lang="ru-RU" dirty="0"/>
              <a:t> от НДС</a:t>
            </a:r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5133F5-E02E-5E1F-7874-B2FC436C87A8}"/>
              </a:ext>
            </a:extLst>
          </p:cNvPr>
          <p:cNvSpPr txBox="1"/>
          <p:nvPr/>
        </p:nvSpPr>
        <p:spPr>
          <a:xfrm>
            <a:off x="698500" y="2849229"/>
            <a:ext cx="3187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Промежуточная </a:t>
            </a:r>
            <a:br>
              <a:rPr lang="ru-RU" dirty="0"/>
            </a:br>
            <a:r>
              <a:rPr lang="ru-RU" dirty="0"/>
              <a:t>ставка </a:t>
            </a:r>
            <a:r>
              <a:rPr lang="ru-RU" sz="2400" b="1" dirty="0">
                <a:solidFill>
                  <a:srgbClr val="00646C"/>
                </a:solidFill>
              </a:rPr>
              <a:t>10%</a:t>
            </a:r>
            <a:endParaRPr lang="en-GB" b="1" dirty="0">
              <a:solidFill>
                <a:srgbClr val="00646C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6B43E65-8AF2-5F95-5A56-F431A0EBCC89}"/>
              </a:ext>
            </a:extLst>
          </p:cNvPr>
          <p:cNvSpPr txBox="1"/>
          <p:nvPr/>
        </p:nvSpPr>
        <p:spPr>
          <a:xfrm>
            <a:off x="698500" y="4853665"/>
            <a:ext cx="3187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Общеустановленная </a:t>
            </a:r>
          </a:p>
          <a:p>
            <a:r>
              <a:rPr lang="ru-RU" dirty="0"/>
              <a:t>ставка </a:t>
            </a:r>
            <a:r>
              <a:rPr lang="ru-RU" sz="2400" b="1" dirty="0">
                <a:solidFill>
                  <a:srgbClr val="00646C"/>
                </a:solidFill>
              </a:rPr>
              <a:t>16%</a:t>
            </a:r>
            <a:endParaRPr lang="en-GB" b="1" dirty="0">
              <a:solidFill>
                <a:srgbClr val="00646C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E42433-F5A3-EF39-6717-7D5D0F741309}"/>
              </a:ext>
            </a:extLst>
          </p:cNvPr>
          <p:cNvSpPr txBox="1"/>
          <p:nvPr/>
        </p:nvSpPr>
        <p:spPr>
          <a:xfrm>
            <a:off x="4152900" y="1475736"/>
            <a:ext cx="7429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/>
              <a:t>Предлагается предоставить сельхозпроизводителям </a:t>
            </a:r>
            <a:r>
              <a:rPr lang="ru-RU" b="1" dirty="0"/>
              <a:t>право выбора </a:t>
            </a:r>
            <a:r>
              <a:rPr lang="ru-RU" dirty="0"/>
              <a:t>между освобождением и общеустановленной ставкой – в зависимости от того, что выгоднее в их деятельности</a:t>
            </a:r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AB3B4F-D2EA-F84F-B862-69F60FDFAF0C}"/>
              </a:ext>
            </a:extLst>
          </p:cNvPr>
          <p:cNvSpPr txBox="1"/>
          <p:nvPr/>
        </p:nvSpPr>
        <p:spPr>
          <a:xfrm>
            <a:off x="4152900" y="2849229"/>
            <a:ext cx="74295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/>
              <a:t>В связи с социальной значимостью предлагается сниженная ставка для отрасли здравоохранения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/>
              <a:t>Также, для стимулирования развития, данная ставка рассматривается для ряда других отраслей, таких как </a:t>
            </a:r>
            <a:r>
              <a:rPr lang="ru-RU" b="1" dirty="0"/>
              <a:t>туризм, </a:t>
            </a:r>
            <a:r>
              <a:rPr lang="en-US" b="1" dirty="0"/>
              <a:t>IT</a:t>
            </a:r>
            <a:r>
              <a:rPr lang="ru-RU" b="1" dirty="0"/>
              <a:t>, креативная индустрия, производство продуктов питания </a:t>
            </a:r>
            <a:endParaRPr lang="en-GB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4E60A5-1076-B808-C7F4-0CB77D21D4BD}"/>
              </a:ext>
            </a:extLst>
          </p:cNvPr>
          <p:cNvSpPr txBox="1"/>
          <p:nvPr/>
        </p:nvSpPr>
        <p:spPr>
          <a:xfrm>
            <a:off x="4152900" y="4853665"/>
            <a:ext cx="7429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/>
              <a:t>В большинстве отраслей, для выравнивания условий и понятности администрирования предлагается данная единая ставка</a:t>
            </a:r>
            <a:endParaRPr lang="en-GB" dirty="0"/>
          </a:p>
        </p:txBody>
      </p:sp>
      <p:cxnSp>
        <p:nvCxnSpPr>
          <p:cNvPr id="33" name="Прямая соединительная линия 144">
            <a:extLst>
              <a:ext uri="{FF2B5EF4-FFF2-40B4-BE49-F238E27FC236}">
                <a16:creationId xmlns:a16="http://schemas.microsoft.com/office/drawing/2014/main" id="{ECC410B1-83F6-706E-C1AF-5666C191604D}"/>
              </a:ext>
            </a:extLst>
          </p:cNvPr>
          <p:cNvCxnSpPr>
            <a:cxnSpLocks/>
          </p:cNvCxnSpPr>
          <p:nvPr/>
        </p:nvCxnSpPr>
        <p:spPr>
          <a:xfrm flipH="1">
            <a:off x="696000" y="2616527"/>
            <a:ext cx="10800000" cy="0"/>
          </a:xfrm>
          <a:prstGeom prst="line">
            <a:avLst/>
          </a:prstGeom>
          <a:noFill/>
          <a:ln w="19050" cap="flat" cmpd="sng" algn="ctr">
            <a:solidFill>
              <a:srgbClr val="1F4E79"/>
            </a:solidFill>
            <a:prstDash val="sysDot"/>
            <a:miter lim="800000"/>
          </a:ln>
          <a:effectLst/>
        </p:spPr>
      </p:cxnSp>
      <p:cxnSp>
        <p:nvCxnSpPr>
          <p:cNvPr id="34" name="Прямая соединительная линия 144">
            <a:extLst>
              <a:ext uri="{FF2B5EF4-FFF2-40B4-BE49-F238E27FC236}">
                <a16:creationId xmlns:a16="http://schemas.microsoft.com/office/drawing/2014/main" id="{C52B23A4-BE97-EEE8-C953-8A70B2E7E5C3}"/>
              </a:ext>
            </a:extLst>
          </p:cNvPr>
          <p:cNvCxnSpPr>
            <a:cxnSpLocks/>
          </p:cNvCxnSpPr>
          <p:nvPr/>
        </p:nvCxnSpPr>
        <p:spPr>
          <a:xfrm flipH="1">
            <a:off x="696000" y="4610427"/>
            <a:ext cx="10800000" cy="0"/>
          </a:xfrm>
          <a:prstGeom prst="line">
            <a:avLst/>
          </a:prstGeom>
          <a:noFill/>
          <a:ln w="19050" cap="flat" cmpd="sng" algn="ctr">
            <a:solidFill>
              <a:srgbClr val="1F4E79"/>
            </a:solidFill>
            <a:prstDash val="sysDot"/>
            <a:miter lim="800000"/>
          </a:ln>
          <a:effectLst/>
        </p:spPr>
      </p:cxnSp>
      <p:cxnSp>
        <p:nvCxnSpPr>
          <p:cNvPr id="36" name="Прямая соединительная линия 144">
            <a:extLst>
              <a:ext uri="{FF2B5EF4-FFF2-40B4-BE49-F238E27FC236}">
                <a16:creationId xmlns:a16="http://schemas.microsoft.com/office/drawing/2014/main" id="{DFF9C781-06A4-F07E-8323-E0350E4532D7}"/>
              </a:ext>
            </a:extLst>
          </p:cNvPr>
          <p:cNvCxnSpPr>
            <a:cxnSpLocks/>
          </p:cNvCxnSpPr>
          <p:nvPr/>
        </p:nvCxnSpPr>
        <p:spPr>
          <a:xfrm flipV="1">
            <a:off x="3807500" y="1475736"/>
            <a:ext cx="0" cy="4320000"/>
          </a:xfrm>
          <a:prstGeom prst="line">
            <a:avLst/>
          </a:prstGeom>
          <a:noFill/>
          <a:ln w="19050" cap="flat" cmpd="sng" algn="ctr">
            <a:solidFill>
              <a:srgbClr val="1F4E79"/>
            </a:solidFill>
            <a:prstDash val="sysDot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203729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C01F2-DB4E-F6D3-29B9-8A71243A3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DE0AB5FA-B8C9-0836-7227-33F95A951A8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859881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9" name="Слайд think-cell" r:id="rId18" imgW="395" imgH="394" progId="TCLayout.ActiveDocument.1">
                  <p:embed/>
                </p:oleObj>
              </mc:Choice>
              <mc:Fallback>
                <p:oleObj name="Слайд think-cell" r:id="rId18" imgW="395" imgH="39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E0AB5FA-B8C9-0836-7227-33F95A951A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7FB0FEA-5ECA-AA3D-9391-7AA57AF47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Autofit/>
          </a:bodyPr>
          <a:lstStyle/>
          <a:p>
            <a:r>
              <a:rPr lang="ru-RU" sz="2400" dirty="0"/>
              <a:t>Почему порог 15 миллионов тенге: у 8</a:t>
            </a:r>
            <a:r>
              <a:rPr lang="en-US" sz="2400" dirty="0"/>
              <a:t>6</a:t>
            </a:r>
            <a:r>
              <a:rPr lang="ru-RU" sz="2400" dirty="0"/>
              <a:t>% плательщиков на основе УД обороты не превышают данный порог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E4584174-45B4-7CFD-9A1E-9966D41BC0FB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03830380"/>
              </p:ext>
            </p:extLst>
          </p:nvPr>
        </p:nvGraphicFramePr>
        <p:xfrm>
          <a:off x="963613" y="2001838"/>
          <a:ext cx="4106862" cy="429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19CAD957-EBBF-7332-8A3F-3BB766AEFFE0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401600894"/>
              </p:ext>
            </p:extLst>
          </p:nvPr>
        </p:nvGraphicFramePr>
        <p:xfrm>
          <a:off x="6819900" y="2225675"/>
          <a:ext cx="3565525" cy="384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5C3D7E32-FD65-6EF2-0F19-264324B6ACE3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5064125" y="2505075"/>
            <a:ext cx="8413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40642F9D-4461-4A33-85F5-54533EA7EF3F}" type="datetime'Н''''у''ле''''''в''''''''ы''е'''''''">
              <a:rPr lang="ru-RU" altLang="en-US" sz="160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Нулевые</a:t>
            </a:fld>
            <a:endParaRPr lang="en-GB" sz="1600" dirty="0"/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DE34B72A-D75B-A93D-1C31-C062A9AE068D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5064125" y="3117850"/>
            <a:ext cx="1371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75531DE5-664D-42C6-A468-4D89A91F78C8}" type="datetime'''о''''''т ''''''1'''' ''''''до ''1''''''''''''5 ''м''лн'">
              <a:rPr lang="ru-RU" altLang="en-US" sz="160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от 1 до 15 млн</a:t>
            </a:fld>
            <a:endParaRPr lang="en-GB" sz="1600" dirty="0"/>
          </a:p>
        </p:txBody>
      </p:sp>
      <p:sp>
        <p:nvSpPr>
          <p:cNvPr id="114" name="Text Placeholder 2">
            <a:extLst>
              <a:ext uri="{FF2B5EF4-FFF2-40B4-BE49-F238E27FC236}">
                <a16:creationId xmlns:a16="http://schemas.microsoft.com/office/drawing/2014/main" id="{7464779A-ED95-0ED5-3D4C-F0FEA79E7E78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5064125" y="3732213"/>
            <a:ext cx="14843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B2A5E38B-AC5A-476E-A026-78173ACE5D5D}" type="datetime'от'' ''''''''1''5'''' ''д''о ''''''''''5''0 м''л''''''н'''">
              <a:rPr lang="ru-RU" altLang="en-US" sz="160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от 15 до 50 млн</a:t>
            </a:fld>
            <a:endParaRPr lang="en-GB" sz="1600" dirty="0"/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69A907D3-1034-D9C2-4948-AB1B5BD30BFC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5064125" y="4346575"/>
            <a:ext cx="15970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592F4DF4-EDE9-43B4-B12B-6B7B3EB9F5F2}" type="datetime'''о''т 5''0'''''''' ''''д''о 1''00'' ''''''''''м''л''н'''''''">
              <a:rPr lang="ru-RU" altLang="en-US" sz="160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от 50 до 100 млн</a:t>
            </a:fld>
            <a:endParaRPr lang="en-GB" sz="1600" dirty="0"/>
          </a:p>
        </p:txBody>
      </p:sp>
      <p:sp>
        <p:nvSpPr>
          <p:cNvPr id="116" name="Text Placeholder 2">
            <a:extLst>
              <a:ext uri="{FF2B5EF4-FFF2-40B4-BE49-F238E27FC236}">
                <a16:creationId xmlns:a16="http://schemas.microsoft.com/office/drawing/2014/main" id="{926B4474-34EB-548F-7EF2-2C92344F015C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5064124" y="4959350"/>
            <a:ext cx="17097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DDB7A550-7AAE-4BDB-A85A-4B4AA36067F5}" type="datetime'о''т 1''''00 ''''до'''''''''''''' ''''''''1''''''6''5 ''м''лн'">
              <a:rPr lang="ru-RU" altLang="en-US" sz="160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от 100 до 165 млн</a:t>
            </a:fld>
            <a:endParaRPr lang="en-GB" sz="1600" dirty="0"/>
          </a:p>
        </p:txBody>
      </p:sp>
      <p:sp>
        <p:nvSpPr>
          <p:cNvPr id="117" name="Text Placeholder 2">
            <a:extLst>
              <a:ext uri="{FF2B5EF4-FFF2-40B4-BE49-F238E27FC236}">
                <a16:creationId xmlns:a16="http://schemas.microsoft.com/office/drawing/2014/main" id="{B9C73C9C-D641-A9D1-FFA6-CB0CD2CAB2B5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5064125" y="5573713"/>
            <a:ext cx="14557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B9E87D4F-24E4-4912-8AEE-4942E86E7DEA}" type="datetime'''''''''''''''свыш''е'''' ''''''''''''''1''6''''5'''''' ''млн'">
              <a:rPr lang="ru-RU" altLang="en-US" sz="160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свыше 165 млн</a:t>
            </a:fld>
            <a:endParaRPr lang="en-GB" sz="1600" dirty="0"/>
          </a:p>
        </p:txBody>
      </p:sp>
      <p:sp>
        <p:nvSpPr>
          <p:cNvPr id="124" name="Text Placeholder 2">
            <a:extLst>
              <a:ext uri="{FF2B5EF4-FFF2-40B4-BE49-F238E27FC236}">
                <a16:creationId xmlns:a16="http://schemas.microsoft.com/office/drawing/2014/main" id="{02D8C1A2-986A-B79C-C8EE-BA6AE3007928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6935788" y="2519363"/>
            <a:ext cx="1492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8BDDE72A-A5A9-4F0E-9249-A335A7A0F44F}" type="datetime'''''''''''''''''''''''''0'''''''''''''''">
              <a:rPr lang="en-GB" altLang="en-US" sz="140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GB" sz="1400" dirty="0"/>
          </a:p>
        </p:txBody>
      </p:sp>
      <p:sp>
        <p:nvSpPr>
          <p:cNvPr id="143" name="Text Placeholder 2">
            <a:extLst>
              <a:ext uri="{FF2B5EF4-FFF2-40B4-BE49-F238E27FC236}">
                <a16:creationId xmlns:a16="http://schemas.microsoft.com/office/drawing/2014/main" id="{D049AD47-F06B-AC02-796D-B80BF471845F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8572500" y="3132138"/>
            <a:ext cx="838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3C4D1330-1EB2-4071-9307-7C61593E726B}" type="datetime'2'' 6''''''''''''''''''''3''''9'''''''' 0''0''''''''4'">
              <a:rPr lang="en-GB" altLang="en-US" sz="1400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2 639 004</a:t>
            </a:fld>
            <a:endParaRPr lang="en-GB" sz="1400" dirty="0"/>
          </a:p>
        </p:txBody>
      </p:sp>
      <p:sp>
        <p:nvSpPr>
          <p:cNvPr id="144" name="Text Placeholder 2">
            <a:extLst>
              <a:ext uri="{FF2B5EF4-FFF2-40B4-BE49-F238E27FC236}">
                <a16:creationId xmlns:a16="http://schemas.microsoft.com/office/drawing/2014/main" id="{58F79E56-09C2-55F6-C15B-F0C242D796C8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9745663" y="3746500"/>
            <a:ext cx="838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2B6F9BC1-A780-420B-91E6-3ECB6D51A722}" type="datetime'''4'' ''5''''''30'' ''''8''''''''2''''''''''''''''7'''''''">
              <a:rPr lang="en-GB" altLang="en-US" sz="1400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4 530 827</a:t>
            </a:fld>
            <a:endParaRPr lang="en-GB" sz="1400" dirty="0"/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id="{EAAC9469-42E5-F5EF-418B-90B7A645E038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10328275" y="4360863"/>
            <a:ext cx="838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9105A8A3-1D71-4158-87A2-1BB5FA0E28EA}" type="datetime'''''''5'''''''' 4''''''''''''''''7''''''''''0 ''''''''''627'">
              <a:rPr lang="en-GB" altLang="en-US" sz="1400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5 470 627</a:t>
            </a:fld>
            <a:endParaRPr lang="en-GB" sz="1400" dirty="0"/>
          </a:p>
        </p:txBody>
      </p:sp>
      <p:sp>
        <p:nvSpPr>
          <p:cNvPr id="146" name="Text Placeholder 2">
            <a:extLst>
              <a:ext uri="{FF2B5EF4-FFF2-40B4-BE49-F238E27FC236}">
                <a16:creationId xmlns:a16="http://schemas.microsoft.com/office/drawing/2014/main" id="{0E1B4E24-5303-CE2F-4364-EC413AAC7E4B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7161213" y="4973638"/>
            <a:ext cx="6905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32F6C034-4FA7-469D-90DE-9AC1F7B34D6E}" type="datetime'''''''''3''''6''''3'''''''''''''' ''''''3''9''''8'">
              <a:rPr lang="en-GB" altLang="en-US" sz="1400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363 398</a:t>
            </a:fld>
            <a:endParaRPr lang="en-GB" sz="1400" dirty="0"/>
          </a:p>
        </p:txBody>
      </p:sp>
      <p:sp>
        <p:nvSpPr>
          <p:cNvPr id="147" name="Text Placeholder 2">
            <a:extLst>
              <a:ext uri="{FF2B5EF4-FFF2-40B4-BE49-F238E27FC236}">
                <a16:creationId xmlns:a16="http://schemas.microsoft.com/office/drawing/2014/main" id="{8B9E19B3-4C6F-0CEA-D8C4-9A3E6C665888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7291388" y="5588000"/>
            <a:ext cx="6905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2F7551F2-890B-4F99-8675-FED31F08CF95}" type="datetime'''''''5''''7''4 3''''''''''''5''''''''''''''''''''6'">
              <a:rPr lang="en-GB" altLang="en-US" sz="1400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574 356</a:t>
            </a:fld>
            <a:endParaRPr lang="en-GB" sz="1400" dirty="0"/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B5A24126-F379-5759-B476-1DFE50B089B3}"/>
              </a:ext>
            </a:extLst>
          </p:cNvPr>
          <p:cNvSpPr txBox="1"/>
          <p:nvPr/>
        </p:nvSpPr>
        <p:spPr>
          <a:xfrm>
            <a:off x="1092200" y="1344613"/>
            <a:ext cx="3606801" cy="646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rgbClr val="00646C"/>
                </a:solidFill>
              </a:rPr>
              <a:t>По количеству плательщиков, </a:t>
            </a:r>
            <a:br>
              <a:rPr lang="ru-RU" dirty="0">
                <a:solidFill>
                  <a:srgbClr val="00646C"/>
                </a:solidFill>
              </a:rPr>
            </a:br>
            <a:r>
              <a:rPr lang="ru-RU" dirty="0">
                <a:solidFill>
                  <a:srgbClr val="00646C"/>
                </a:solidFill>
              </a:rPr>
              <a:t>в единицах </a:t>
            </a:r>
            <a:endParaRPr lang="en-GB" dirty="0">
              <a:solidFill>
                <a:srgbClr val="00646C"/>
              </a:solidFill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7DE3F44C-B5C0-5D79-24DD-FBFFF1F1E1D5}"/>
              </a:ext>
            </a:extLst>
          </p:cNvPr>
          <p:cNvSpPr txBox="1"/>
          <p:nvPr/>
        </p:nvSpPr>
        <p:spPr>
          <a:xfrm>
            <a:off x="6819900" y="1344613"/>
            <a:ext cx="3482975" cy="646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646C"/>
                </a:solidFill>
              </a:rPr>
              <a:t>По сумме оборотов, </a:t>
            </a:r>
            <a:br>
              <a:rPr lang="ru-RU" dirty="0">
                <a:solidFill>
                  <a:srgbClr val="00646C"/>
                </a:solidFill>
              </a:rPr>
            </a:br>
            <a:r>
              <a:rPr lang="ru-RU" dirty="0">
                <a:solidFill>
                  <a:srgbClr val="00646C"/>
                </a:solidFill>
              </a:rPr>
              <a:t>в млн тенге</a:t>
            </a:r>
            <a:endParaRPr lang="en-GB" dirty="0">
              <a:solidFill>
                <a:srgbClr val="00646C"/>
              </a:solidFill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FA4C44DA-161A-BF31-F130-E3CD654C12BD}"/>
              </a:ext>
            </a:extLst>
          </p:cNvPr>
          <p:cNvSpPr txBox="1"/>
          <p:nvPr/>
        </p:nvSpPr>
        <p:spPr>
          <a:xfrm>
            <a:off x="520699" y="6388100"/>
            <a:ext cx="47402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Источник: данные КГД за 2023 год</a:t>
            </a:r>
            <a:endParaRPr lang="en-GB" sz="1000" dirty="0"/>
          </a:p>
        </p:txBody>
      </p:sp>
      <p:cxnSp>
        <p:nvCxnSpPr>
          <p:cNvPr id="190" name="Прямая соединительная линия 144">
            <a:extLst>
              <a:ext uri="{FF2B5EF4-FFF2-40B4-BE49-F238E27FC236}">
                <a16:creationId xmlns:a16="http://schemas.microsoft.com/office/drawing/2014/main" id="{FDBCA531-DBC7-481B-F047-BCC300681EC7}"/>
              </a:ext>
            </a:extLst>
          </p:cNvPr>
          <p:cNvCxnSpPr>
            <a:cxnSpLocks/>
          </p:cNvCxnSpPr>
          <p:nvPr/>
        </p:nvCxnSpPr>
        <p:spPr>
          <a:xfrm flipH="1">
            <a:off x="696000" y="2017713"/>
            <a:ext cx="3960000" cy="0"/>
          </a:xfrm>
          <a:prstGeom prst="line">
            <a:avLst/>
          </a:prstGeom>
          <a:noFill/>
          <a:ln w="19050" cap="flat" cmpd="sng" algn="ctr">
            <a:solidFill>
              <a:srgbClr val="1F4E79"/>
            </a:solidFill>
            <a:prstDash val="sysDot"/>
            <a:miter lim="800000"/>
          </a:ln>
          <a:effectLst/>
        </p:spPr>
      </p:cxnSp>
      <p:cxnSp>
        <p:nvCxnSpPr>
          <p:cNvPr id="229" name="Прямая соединительная линия 144">
            <a:extLst>
              <a:ext uri="{FF2B5EF4-FFF2-40B4-BE49-F238E27FC236}">
                <a16:creationId xmlns:a16="http://schemas.microsoft.com/office/drawing/2014/main" id="{3FDF0B55-68E9-5FAF-749A-6512A80CFD07}"/>
              </a:ext>
            </a:extLst>
          </p:cNvPr>
          <p:cNvCxnSpPr>
            <a:cxnSpLocks/>
          </p:cNvCxnSpPr>
          <p:nvPr/>
        </p:nvCxnSpPr>
        <p:spPr>
          <a:xfrm flipH="1">
            <a:off x="696000" y="3516313"/>
            <a:ext cx="10800000" cy="0"/>
          </a:xfrm>
          <a:prstGeom prst="line">
            <a:avLst/>
          </a:prstGeom>
          <a:noFill/>
          <a:ln w="19050" cap="flat" cmpd="sng" algn="ctr">
            <a:solidFill>
              <a:srgbClr val="1F4E79"/>
            </a:solidFill>
            <a:prstDash val="solid"/>
            <a:miter lim="800000"/>
          </a:ln>
          <a:effectLst/>
        </p:spPr>
      </p:cxnSp>
      <p:cxnSp>
        <p:nvCxnSpPr>
          <p:cNvPr id="230" name="Прямая соединительная линия 144">
            <a:extLst>
              <a:ext uri="{FF2B5EF4-FFF2-40B4-BE49-F238E27FC236}">
                <a16:creationId xmlns:a16="http://schemas.microsoft.com/office/drawing/2014/main" id="{0D8A4966-E763-FDA1-2FD5-8FC634F4213C}"/>
              </a:ext>
            </a:extLst>
          </p:cNvPr>
          <p:cNvCxnSpPr>
            <a:cxnSpLocks/>
          </p:cNvCxnSpPr>
          <p:nvPr/>
        </p:nvCxnSpPr>
        <p:spPr>
          <a:xfrm flipH="1">
            <a:off x="6910388" y="2017713"/>
            <a:ext cx="4572000" cy="0"/>
          </a:xfrm>
          <a:prstGeom prst="line">
            <a:avLst/>
          </a:prstGeom>
          <a:noFill/>
          <a:ln w="19050" cap="flat" cmpd="sng" algn="ctr">
            <a:solidFill>
              <a:srgbClr val="1F4E79"/>
            </a:solidFill>
            <a:prstDash val="sysDot"/>
            <a:miter lim="800000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8B1777F-FDED-1105-5F9A-85AB955CCF06}"/>
              </a:ext>
            </a:extLst>
          </p:cNvPr>
          <p:cNvSpPr txBox="1"/>
          <p:nvPr/>
        </p:nvSpPr>
        <p:spPr>
          <a:xfrm>
            <a:off x="1092200" y="5969000"/>
            <a:ext cx="360680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00646C"/>
                </a:solidFill>
              </a:rPr>
              <a:t>1 774 178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469C27-02FF-E80B-12C9-2308418021AF}"/>
              </a:ext>
            </a:extLst>
          </p:cNvPr>
          <p:cNvSpPr txBox="1"/>
          <p:nvPr/>
        </p:nvSpPr>
        <p:spPr>
          <a:xfrm>
            <a:off x="6819900" y="5969000"/>
            <a:ext cx="34829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0" u="none" strike="noStrike" dirty="0">
                <a:solidFill>
                  <a:srgbClr val="00646C"/>
                </a:solidFill>
                <a:effectLst/>
                <a:latin typeface="Arial" panose="020B0604020202020204" pitchFamily="34" charset="0"/>
              </a:rPr>
              <a:t>13 578 212</a:t>
            </a:r>
            <a:endParaRPr lang="en-GB" b="1" dirty="0">
              <a:solidFill>
                <a:srgbClr val="00646C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2B592A-4FBA-D59D-25FF-240D872E5E57}"/>
              </a:ext>
            </a:extLst>
          </p:cNvPr>
          <p:cNvSpPr txBox="1"/>
          <p:nvPr/>
        </p:nvSpPr>
        <p:spPr>
          <a:xfrm>
            <a:off x="4973003" y="5969000"/>
            <a:ext cx="176434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646C"/>
                </a:solidFill>
              </a:rPr>
              <a:t>Итого</a:t>
            </a:r>
            <a:endParaRPr lang="en-GB" b="1" dirty="0">
              <a:solidFill>
                <a:srgbClr val="00646C"/>
              </a:solidFill>
            </a:endParaRPr>
          </a:p>
        </p:txBody>
      </p:sp>
      <p:cxnSp>
        <p:nvCxnSpPr>
          <p:cNvPr id="7" name="Прямая соединительная линия 144">
            <a:extLst>
              <a:ext uri="{FF2B5EF4-FFF2-40B4-BE49-F238E27FC236}">
                <a16:creationId xmlns:a16="http://schemas.microsoft.com/office/drawing/2014/main" id="{005B6C8A-1515-F230-F68A-EBD5EC9A3DCA}"/>
              </a:ext>
            </a:extLst>
          </p:cNvPr>
          <p:cNvCxnSpPr>
            <a:cxnSpLocks/>
          </p:cNvCxnSpPr>
          <p:nvPr/>
        </p:nvCxnSpPr>
        <p:spPr>
          <a:xfrm flipH="1">
            <a:off x="696000" y="5991225"/>
            <a:ext cx="10800000" cy="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981657C-5922-E6F5-BFA9-3FD945A281E0}"/>
              </a:ext>
            </a:extLst>
          </p:cNvPr>
          <p:cNvSpPr/>
          <p:nvPr/>
        </p:nvSpPr>
        <p:spPr>
          <a:xfrm>
            <a:off x="447040" y="2071688"/>
            <a:ext cx="4232910" cy="1371600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00646C"/>
                </a:solidFill>
              </a:rPr>
              <a:t>86</a:t>
            </a:r>
            <a:r>
              <a:rPr lang="en-US" sz="2000" b="1" dirty="0">
                <a:solidFill>
                  <a:srgbClr val="00646C"/>
                </a:solidFill>
              </a:rPr>
              <a:t>%</a:t>
            </a:r>
            <a:endParaRPr lang="en-GB" sz="2000" b="1" dirty="0">
              <a:solidFill>
                <a:srgbClr val="00646C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A1F9D74-54C7-2518-BEA0-BA498DBA6288}"/>
              </a:ext>
            </a:extLst>
          </p:cNvPr>
          <p:cNvSpPr/>
          <p:nvPr/>
        </p:nvSpPr>
        <p:spPr>
          <a:xfrm>
            <a:off x="6910388" y="3568700"/>
            <a:ext cx="5033962" cy="1187450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solidFill>
                  <a:srgbClr val="00646C"/>
                </a:solidFill>
              </a:rPr>
              <a:t>73,7%</a:t>
            </a:r>
            <a:endParaRPr lang="en-GB" sz="2000" b="1" dirty="0">
              <a:solidFill>
                <a:srgbClr val="00646C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85CA15A-8CE4-AD7F-F5B7-03E2261DE8CB}"/>
              </a:ext>
            </a:extLst>
          </p:cNvPr>
          <p:cNvSpPr/>
          <p:nvPr/>
        </p:nvSpPr>
        <p:spPr>
          <a:xfrm>
            <a:off x="6910388" y="2071688"/>
            <a:ext cx="5033962" cy="1371600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solidFill>
                  <a:srgbClr val="00646C"/>
                </a:solidFill>
              </a:rPr>
              <a:t>19,4%</a:t>
            </a:r>
            <a:endParaRPr lang="en-GB" sz="2000" b="1" dirty="0">
              <a:solidFill>
                <a:srgbClr val="00646C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BE0EEDA-4EBC-F8D0-6EA7-F802F7CBE4C8}"/>
              </a:ext>
            </a:extLst>
          </p:cNvPr>
          <p:cNvSpPr/>
          <p:nvPr/>
        </p:nvSpPr>
        <p:spPr>
          <a:xfrm>
            <a:off x="7997825" y="4800600"/>
            <a:ext cx="919797" cy="479425"/>
          </a:xfrm>
          <a:prstGeom prst="rect">
            <a:avLst/>
          </a:prstGeom>
          <a:noFill/>
          <a:ln w="19050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00646C"/>
                </a:solidFill>
              </a:rPr>
              <a:t>2,7%</a:t>
            </a:r>
            <a:endParaRPr lang="en-GB" b="1" dirty="0">
              <a:solidFill>
                <a:srgbClr val="00646C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3047CD8-3054-64F5-C5A5-305829FDD84A}"/>
              </a:ext>
            </a:extLst>
          </p:cNvPr>
          <p:cNvSpPr/>
          <p:nvPr/>
        </p:nvSpPr>
        <p:spPr>
          <a:xfrm>
            <a:off x="7997825" y="5399088"/>
            <a:ext cx="919797" cy="481013"/>
          </a:xfrm>
          <a:prstGeom prst="rect">
            <a:avLst/>
          </a:prstGeom>
          <a:noFill/>
          <a:ln w="19050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00646C"/>
                </a:solidFill>
              </a:rPr>
              <a:t>4,2%</a:t>
            </a:r>
            <a:endParaRPr lang="en-GB" b="1" dirty="0">
              <a:solidFill>
                <a:srgbClr val="0064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11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>
          <a:extLst>
            <a:ext uri="{FF2B5EF4-FFF2-40B4-BE49-F238E27FC236}">
              <a16:creationId xmlns:a16="http://schemas.microsoft.com/office/drawing/2014/main" id="{04885843-AC8A-4377-E729-113F88FA2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432C8605-B90F-4C77-C09D-F0246C17F67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221608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3" name="Слайд think-cell" r:id="rId20" imgW="473" imgH="473" progId="TCLayout.ActiveDocument.1">
                  <p:embed/>
                </p:oleObj>
              </mc:Choice>
              <mc:Fallback>
                <p:oleObj name="Слайд think-cell" r:id="rId20" imgW="473" imgH="473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32C8605-B90F-4C77-C09D-F0246C17F6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4" name="Google Shape;334;p3">
            <a:extLst>
              <a:ext uri="{FF2B5EF4-FFF2-40B4-BE49-F238E27FC236}">
                <a16:creationId xmlns:a16="http://schemas.microsoft.com/office/drawing/2014/main" id="{1BD7EEA2-67B4-DC71-82F6-A1AF4845BE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6700" y="179446"/>
            <a:ext cx="11836400" cy="704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46C"/>
              </a:buClr>
              <a:buSzPts val="2000"/>
              <a:buFont typeface="Arial"/>
              <a:buNone/>
            </a:pPr>
            <a:r>
              <a:rPr lang="ru-RU" sz="2400" dirty="0">
                <a:latin typeface="+mj-lt"/>
                <a:ea typeface="Arial"/>
                <a:cs typeface="Arial"/>
                <a:sym typeface="Arial"/>
              </a:rPr>
              <a:t>Порог по переходу на НДС в Казахстане выше, чем во многих странах, включая соседние</a:t>
            </a:r>
          </a:p>
        </p:txBody>
      </p:sp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97C2A3AC-BBF3-86BE-C4D2-AD1D4F9FF7FF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98913183"/>
              </p:ext>
            </p:extLst>
          </p:nvPr>
        </p:nvGraphicFramePr>
        <p:xfrm>
          <a:off x="2357438" y="1527175"/>
          <a:ext cx="8328025" cy="423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BFF1B53-CEDD-BD05-6052-E79DE378C08B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589087" y="1947863"/>
            <a:ext cx="7127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AAF277CA-6EEB-4215-B5AC-D737C22EA2E4}" type="datetime'''''Ч''''''''''''''''''''''''е''''''х''''и''''''я'''''''''">
              <a:rPr lang="ru-RU" altLang="en-US" sz="2000" smtClean="0"/>
              <a:pPr/>
              <a:t>Чехия</a:t>
            </a:fld>
            <a:endParaRPr lang="ru-RU" sz="200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4A93145-C068-95DB-EDCB-2402FA81931E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038225" y="2208213"/>
            <a:ext cx="1263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FAFB2BC5-3DCD-44CD-82B6-A9F4744A7EA4}" type="datetime'''''''К''''''''а''''''''''''''з''а''''''''хс''''т''''ан'''''''">
              <a:rPr lang="ru-RU" altLang="en-US" sz="2000" b="1" smtClean="0"/>
              <a:pPr/>
              <a:t>Казахстан</a:t>
            </a:fld>
            <a:endParaRPr lang="ru-RU" sz="2000" b="1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69F5A30-D3C2-0EAC-24A5-A8AB15DFB579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1358900" y="2468563"/>
            <a:ext cx="9429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BEB990C6-2AD8-41DB-9E2E-9234780A8757}" type="datetime'''''''''''''''''По''л''''ьш''''''''''''''а'''''''''''''''''">
              <a:rPr lang="ru-RU" altLang="en-US" sz="2000" smtClean="0"/>
              <a:pPr/>
              <a:t>Польша</a:t>
            </a:fld>
            <a:endParaRPr lang="ru-RU" sz="2000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FBDD93D3-6327-0948-341F-1CF5771EF14B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1133474" y="2728913"/>
            <a:ext cx="1168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851604CB-0A0A-4A42-A82F-F588967BF9D6}" type="datetime'''''''''''''''''''Сло''''в''''''''''''''''''е''н''''''''ия'''">
              <a:rPr lang="ru-RU" altLang="en-US" sz="2000" smtClean="0"/>
              <a:pPr/>
              <a:t>Словения</a:t>
            </a:fld>
            <a:endParaRPr lang="ru-RU" sz="2000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1A3D892-5F68-2879-DDA1-6E17DD3EBFAC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922337" y="2987675"/>
            <a:ext cx="13795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0DCC9C04-431A-4836-92A4-5575FAA35FA9}" type="datetime'''''''''''''''''''''''''''''''''Кы''рг''''''''''ызст''ан'">
              <a:rPr lang="ru-RU" altLang="en-US" sz="2000" smtClean="0"/>
              <a:pPr/>
              <a:t>Кыргызстан</a:t>
            </a:fld>
            <a:endParaRPr lang="ru-RU" sz="20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A200730-865C-F904-3C6E-22CF03B4254D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1370013" y="3248025"/>
            <a:ext cx="9318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2F87B2EC-ACC0-4BC6-9FB6-CB9748B8F01E}" type="datetime'''''''''''''Р''''''''ос''''''''''с''''и''''я'">
              <a:rPr lang="ru-RU" altLang="en-US" sz="2000" smtClean="0"/>
              <a:pPr/>
              <a:t>Россия</a:t>
            </a:fld>
            <a:r>
              <a:rPr lang="ru-RU" altLang="en-US" sz="2000" dirty="0"/>
              <a:t>*</a:t>
            </a:r>
            <a:endParaRPr lang="ru-RU" sz="20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C90D0C1-D2A1-1885-B5C2-1B1C0A0A20AA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982663" y="3508375"/>
            <a:ext cx="13192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C42C58A3-A3ED-4CF5-954C-BCCB16BFCAB8}" type="datetime'''У''''з''''б''е''''''к''ис''т''''''''''''''''''''''а''''н'">
              <a:rPr lang="ru-RU" altLang="en-US" sz="2000" smtClean="0"/>
              <a:pPr/>
              <a:t>Узбекистан</a:t>
            </a:fld>
            <a:endParaRPr lang="ru-RU" sz="2000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951142B1-CF5E-94AD-1EC0-7CA06C620BFE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1319213" y="3768725"/>
            <a:ext cx="9826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2CF053D1-3287-4DAE-A9C7-D437497F8F7D}" type="datetime'''''''''''''Эс''то''''''''ни''''''''''''''''''''''''''я'''''">
              <a:rPr lang="ru-RU" altLang="en-US" sz="2000" smtClean="0"/>
              <a:pPr/>
              <a:t>Эстония</a:t>
            </a:fld>
            <a:endParaRPr lang="ru-RU" sz="2000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9A683D2A-E494-7562-94CA-7FB2F055CC8A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676275" y="4029075"/>
            <a:ext cx="1625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3F360B9E-CD26-4B76-9D6C-ACA4B1691882}" type="datetime'''Ю''''''''''''''''''ж''''''''н''''ая'''''' ''''К''о''р''ея'''">
              <a:rPr lang="ru-RU" altLang="en-US" sz="2000" smtClean="0"/>
              <a:pPr/>
              <a:t>Южная Корея</a:t>
            </a:fld>
            <a:endParaRPr lang="ru-RU" sz="2000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98CD09FB-24AE-09C4-C0BA-82C3807E2FF1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1443038" y="4289425"/>
            <a:ext cx="8588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549C27C1-D0BB-4EF4-B8AA-805F8AE9FE2C}" type="datetime'''''''К''''''''''''а''''''''''''''''н''''''''''а''д''а'''''">
              <a:rPr lang="ru-RU" altLang="en-US" sz="2000" smtClean="0"/>
              <a:pPr/>
              <a:t>Канада</a:t>
            </a:fld>
            <a:endParaRPr lang="ru-RU" sz="2000" dirty="0"/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00754A19-FB0B-9EC4-F4C3-430C4413C393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974725" y="4548188"/>
            <a:ext cx="1327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6DFB0705-3CC2-42A4-80A0-88072340145E}" type="datetime'''''''''Ф''и''нл''''я''''''''''н''''д''''''и''''''''''я'''''">
              <a:rPr lang="ru-RU" altLang="en-US" sz="2000" smtClean="0"/>
              <a:pPr/>
              <a:t>Финляндия</a:t>
            </a:fld>
            <a:endParaRPr lang="ru-RU" sz="2000" dirty="0"/>
          </a:p>
        </p:txBody>
      </p:sp>
      <p:sp>
        <p:nvSpPr>
          <p:cNvPr id="166" name="Text Placeholder 2">
            <a:extLst>
              <a:ext uri="{FF2B5EF4-FFF2-40B4-BE49-F238E27FC236}">
                <a16:creationId xmlns:a16="http://schemas.microsoft.com/office/drawing/2014/main" id="{B4CC6970-425F-0A1C-92FC-71A0BA38470B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1570038" y="4808538"/>
            <a:ext cx="7318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F335D303-6753-4653-96E1-09E92222C541}" type="datetime'''''''''''''Д''а''н''''''''''''и''''''''''''я'''''''''''">
              <a:rPr lang="ru-RU" altLang="en-US" sz="2000" smtClean="0"/>
              <a:pPr/>
              <a:t>Дания</a:t>
            </a:fld>
            <a:endParaRPr lang="ru-RU" sz="2000" dirty="0"/>
          </a:p>
        </p:txBody>
      </p:sp>
      <p:sp>
        <p:nvSpPr>
          <p:cNvPr id="198" name="Text Placeholder 2">
            <a:extLst>
              <a:ext uri="{FF2B5EF4-FFF2-40B4-BE49-F238E27FC236}">
                <a16:creationId xmlns:a16="http://schemas.microsoft.com/office/drawing/2014/main" id="{E36DEB81-BD49-0788-BFE1-83A96A77FF8E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1190624" y="5068888"/>
            <a:ext cx="1111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90914EC2-E5E3-41A5-BB10-98B85EB98D02}" type="datetime'''''''''''''Н''''о''р''''''''''''''''вег''ия'''''''">
              <a:rPr lang="ru-RU" altLang="en-US" sz="2000" smtClean="0"/>
              <a:pPr/>
              <a:t>Норвегия</a:t>
            </a:fld>
            <a:endParaRPr lang="ru-RU" sz="2000" dirty="0"/>
          </a:p>
        </p:txBody>
      </p:sp>
      <p:sp>
        <p:nvSpPr>
          <p:cNvPr id="240" name="Text Placeholder 2">
            <a:extLst>
              <a:ext uri="{FF2B5EF4-FFF2-40B4-BE49-F238E27FC236}">
                <a16:creationId xmlns:a16="http://schemas.microsoft.com/office/drawing/2014/main" id="{DF48D34C-38A9-4CD2-8512-434E5FE34506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2495550" y="5068888"/>
            <a:ext cx="2143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36513" tIns="0" rIns="3651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ABB1F239-4923-4C38-AD2A-E54BB3CC9847}" type="datetime'''''''6'''''''''''''''''''''''''''''''''''''">
              <a:rPr lang="ru-RU" altLang="en-US" sz="2000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6</a:t>
            </a:fld>
            <a:endParaRPr lang="ru-RU" sz="2000" dirty="0"/>
          </a:p>
        </p:txBody>
      </p:sp>
      <p:cxnSp>
        <p:nvCxnSpPr>
          <p:cNvPr id="145" name="Прямая соединительная линия 144">
            <a:extLst>
              <a:ext uri="{FF2B5EF4-FFF2-40B4-BE49-F238E27FC236}">
                <a16:creationId xmlns:a16="http://schemas.microsoft.com/office/drawing/2014/main" id="{9BFFA275-24EC-A872-D335-EDB4B2D21C26}"/>
              </a:ext>
            </a:extLst>
          </p:cNvPr>
          <p:cNvCxnSpPr>
            <a:cxnSpLocks/>
          </p:cNvCxnSpPr>
          <p:nvPr/>
        </p:nvCxnSpPr>
        <p:spPr>
          <a:xfrm flipH="1">
            <a:off x="428759" y="1587827"/>
            <a:ext cx="10080000" cy="0"/>
          </a:xfrm>
          <a:prstGeom prst="line">
            <a:avLst/>
          </a:prstGeom>
          <a:noFill/>
          <a:ln w="19050" cap="flat" cmpd="sng" algn="ctr">
            <a:solidFill>
              <a:srgbClr val="1F4E79"/>
            </a:solidFill>
            <a:prstDash val="sysDot"/>
            <a:miter lim="800000"/>
          </a:ln>
          <a:effectLst/>
        </p:spPr>
      </p:cxnSp>
      <p:sp>
        <p:nvSpPr>
          <p:cNvPr id="146" name="Заголовок 1">
            <a:extLst>
              <a:ext uri="{FF2B5EF4-FFF2-40B4-BE49-F238E27FC236}">
                <a16:creationId xmlns:a16="http://schemas.microsoft.com/office/drawing/2014/main" id="{C3B42BF7-A797-E895-B4B1-AC498CFACD80}"/>
              </a:ext>
            </a:extLst>
          </p:cNvPr>
          <p:cNvSpPr txBox="1">
            <a:spLocks/>
          </p:cNvSpPr>
          <p:nvPr/>
        </p:nvSpPr>
        <p:spPr>
          <a:xfrm>
            <a:off x="428759" y="1135020"/>
            <a:ext cx="10080003" cy="348074"/>
          </a:xfrm>
          <a:prstGeom prst="rect">
            <a:avLst/>
          </a:prstGeom>
        </p:spPr>
        <p:txBody>
          <a:bodyPr vert="horz" lIns="70389" tIns="35194" rIns="70389" bIns="35194" rtlCol="0" anchor="b">
            <a:spAutoFit/>
          </a:bodyPr>
          <a:lstStyle>
            <a:lvl1pPr algn="l" defTabSz="118789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750" b="0" kern="1200">
                <a:solidFill>
                  <a:srgbClr val="004E5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118789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00656D"/>
                </a:solidFill>
              </a:rPr>
              <a:t>Порог по переходу на НДС в различных странах, $ тыс., 2024 год 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D658E161-EF65-C3FF-24EC-0D6A2C2E93F9}"/>
              </a:ext>
            </a:extLst>
          </p:cNvPr>
          <p:cNvSpPr txBox="1"/>
          <p:nvPr/>
        </p:nvSpPr>
        <p:spPr>
          <a:xfrm>
            <a:off x="-939800" y="7653867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*</a:t>
            </a:r>
          </a:p>
        </p:txBody>
      </p:sp>
      <p:sp>
        <p:nvSpPr>
          <p:cNvPr id="275" name="ee4pFootnotes">
            <a:extLst>
              <a:ext uri="{FF2B5EF4-FFF2-40B4-BE49-F238E27FC236}">
                <a16:creationId xmlns:a16="http://schemas.microsoft.com/office/drawing/2014/main" id="{E72E32B3-AE13-0679-7BF6-047258BAB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58" y="6495811"/>
            <a:ext cx="6267019" cy="123111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defRPr/>
            </a:pPr>
            <a:r>
              <a:rPr lang="kk-KZ" sz="800" i="1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Источник</a:t>
            </a:r>
            <a:r>
              <a:rPr lang="en-US" sz="800" i="1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: </a:t>
            </a:r>
            <a:r>
              <a:rPr lang="ru-RU" sz="800" i="1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ОЭСР, МНЭ</a:t>
            </a:r>
            <a:endParaRPr lang="en-US" sz="800" i="1" dirty="0">
              <a:solidFill>
                <a:srgbClr val="3F3F3F">
                  <a:lumMod val="60000"/>
                  <a:lumOff val="4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62F32D7-A24D-7B71-6DD9-71077D44A2F6}"/>
              </a:ext>
            </a:extLst>
          </p:cNvPr>
          <p:cNvSpPr txBox="1"/>
          <p:nvPr/>
        </p:nvSpPr>
        <p:spPr>
          <a:xfrm>
            <a:off x="428758" y="5762298"/>
            <a:ext cx="11382993" cy="73351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46C"/>
              </a:buClr>
              <a:buSzPts val="2000"/>
              <a:buFont typeface="Arial"/>
              <a:buNone/>
              <a:defRPr sz="2400" b="0">
                <a:solidFill>
                  <a:srgbClr val="00646C"/>
                </a:solidFill>
                <a:latin typeface="+mj-lt"/>
                <a:ea typeface="Arial"/>
                <a:cs typeface="Arial"/>
              </a:defRPr>
            </a:lvl1pPr>
          </a:lstStyle>
          <a:p>
            <a:r>
              <a:rPr lang="ru-RU" sz="2000" dirty="0"/>
              <a:t>В ряде стран (Швеция, Нидерланды, Германия, Бельгия, Франция, Люксембург) указанный порог отсутствует</a:t>
            </a:r>
          </a:p>
        </p:txBody>
      </p:sp>
      <p:cxnSp>
        <p:nvCxnSpPr>
          <p:cNvPr id="46" name="Прямая соединительная линия 185">
            <a:extLst>
              <a:ext uri="{FF2B5EF4-FFF2-40B4-BE49-F238E27FC236}">
                <a16:creationId xmlns:a16="http://schemas.microsoft.com/office/drawing/2014/main" id="{F387A117-AE53-F616-FA48-233CF370E135}"/>
              </a:ext>
            </a:extLst>
          </p:cNvPr>
          <p:cNvCxnSpPr>
            <a:cxnSpLocks/>
          </p:cNvCxnSpPr>
          <p:nvPr/>
        </p:nvCxnSpPr>
        <p:spPr>
          <a:xfrm>
            <a:off x="-25097" y="5686324"/>
            <a:ext cx="12192000" cy="0"/>
          </a:xfrm>
          <a:prstGeom prst="line">
            <a:avLst/>
          </a:prstGeom>
          <a:ln w="38100">
            <a:solidFill>
              <a:srgbClr val="0064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5C64391-D2B8-3326-7EA3-27456673A679}"/>
              </a:ext>
            </a:extLst>
          </p:cNvPr>
          <p:cNvSpPr txBox="1"/>
          <p:nvPr/>
        </p:nvSpPr>
        <p:spPr>
          <a:xfrm>
            <a:off x="6299200" y="6351191"/>
            <a:ext cx="5651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* </a:t>
            </a:r>
            <a:r>
              <a:rPr lang="ru-RU" sz="1200" dirty="0"/>
              <a:t>В РФ порог для упрощенного режима - </a:t>
            </a:r>
            <a:r>
              <a:rPr lang="en-US" sz="1200" dirty="0"/>
              <a:t>$</a:t>
            </a:r>
            <a:r>
              <a:rPr lang="ru-RU" sz="1200" dirty="0"/>
              <a:t>600 тыс.</a:t>
            </a:r>
          </a:p>
        </p:txBody>
      </p:sp>
    </p:spTree>
    <p:extLst>
      <p:ext uri="{BB962C8B-B14F-4D97-AF65-F5344CB8AC3E}">
        <p14:creationId xmlns:p14="http://schemas.microsoft.com/office/powerpoint/2010/main" val="4181561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737C6-D903-2CBC-23DA-6FB34E559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0C9E39FE-77F8-FB81-6A57-8FCDBC6212D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769240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7" name="Слайд think-cell" r:id="rId4" imgW="395" imgH="394" progId="TCLayout.ActiveDocument.1">
                  <p:embed/>
                </p:oleObj>
              </mc:Choice>
              <mc:Fallback>
                <p:oleObj name="Слайд think-cell" r:id="rId4" imgW="395" imgH="39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E0AB5FA-B8C9-0836-7227-33F95A951A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92348FF-0FE3-6479-E6D6-889570A2A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ru-RU" sz="2400" dirty="0"/>
              <a:t>Почему необходимо распространить розничный режим только на </a:t>
            </a:r>
            <a:r>
              <a:rPr lang="en-US" sz="2400" dirty="0"/>
              <a:t>B2C</a:t>
            </a:r>
            <a:r>
              <a:rPr lang="ru-RU" sz="2400" dirty="0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BC0DD6-9107-EF68-A90A-9F8089E65CF9}"/>
              </a:ext>
            </a:extLst>
          </p:cNvPr>
          <p:cNvSpPr txBox="1"/>
          <p:nvPr/>
        </p:nvSpPr>
        <p:spPr>
          <a:xfrm>
            <a:off x="3317554" y="2398532"/>
            <a:ext cx="4716000" cy="4032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spcAft>
                <a:spcPts val="1200"/>
              </a:spcAft>
            </a:pP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Из этих </a:t>
            </a:r>
            <a:r>
              <a:rPr lang="kk-KZ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396 968</a:t>
            </a:r>
            <a:r>
              <a:rPr lang="kk-K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НП: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ea typeface="Calibri" panose="020F0502020204030204" pitchFamily="34" charset="0"/>
              </a:rPr>
              <a:t>У </a:t>
            </a:r>
            <a:r>
              <a:rPr lang="ru-RU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289 852 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НП </a:t>
            </a:r>
            <a:r>
              <a:rPr lang="ru-RU" sz="1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(на сумму 6,2 трлн. </a:t>
            </a:r>
            <a:r>
              <a:rPr lang="ru-RU" sz="1200" i="1" dirty="0"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1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енге или 62% от суммы оборота СНР) </a:t>
            </a:r>
            <a:r>
              <a:rPr lang="ru-RU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отсутствуют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наемные работники;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b="1" dirty="0">
                <a:effectLst/>
                <a:ea typeface="Calibri" panose="020F0502020204030204" pitchFamily="34" charset="0"/>
              </a:rPr>
              <a:t>26 920 </a:t>
            </a:r>
            <a:r>
              <a:rPr lang="ru-RU" sz="1200" dirty="0">
                <a:effectLst/>
                <a:ea typeface="Calibri" panose="020F0502020204030204" pitchFamily="34" charset="0"/>
              </a:rPr>
              <a:t>ИП</a:t>
            </a:r>
            <a:r>
              <a:rPr lang="ru-RU" sz="1200" b="1" dirty="0">
                <a:effectLst/>
                <a:ea typeface="Calibri" panose="020F0502020204030204" pitchFamily="34" charset="0"/>
              </a:rPr>
              <a:t> </a:t>
            </a:r>
            <a:r>
              <a:rPr lang="ru-RU" sz="1200" i="1" dirty="0">
                <a:effectLst/>
                <a:ea typeface="Calibri" panose="020F0502020204030204" pitchFamily="34" charset="0"/>
              </a:rPr>
              <a:t>(на сумму 575 млрд. тенге </a:t>
            </a:r>
            <a:r>
              <a:rPr lang="ru-RU" sz="1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или 5,7% от суммы оборота СНР</a:t>
            </a:r>
            <a:r>
              <a:rPr lang="ru-RU" sz="1200" i="1" dirty="0">
                <a:effectLst/>
                <a:ea typeface="Calibri" panose="020F0502020204030204" pitchFamily="34" charset="0"/>
              </a:rPr>
              <a:t>) </a:t>
            </a:r>
            <a:r>
              <a:rPr lang="ru-RU" sz="1200" dirty="0">
                <a:effectLst/>
                <a:ea typeface="Calibri" panose="020F0502020204030204" pitchFamily="34" charset="0"/>
              </a:rPr>
              <a:t>являются работниками ТОО</a:t>
            </a:r>
            <a:r>
              <a:rPr lang="kk-KZ" sz="1200" dirty="0">
                <a:effectLst/>
                <a:ea typeface="Calibri" panose="020F0502020204030204" pitchFamily="34" charset="0"/>
              </a:rPr>
              <a:t>, в адрес которых выписали ЭСФ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kk-KZ" sz="1400" b="1" dirty="0">
                <a:ea typeface="Calibri" panose="020F0502020204030204" pitchFamily="34" charset="0"/>
              </a:rPr>
              <a:t>15 054 </a:t>
            </a:r>
            <a:r>
              <a:rPr lang="kk-KZ" sz="1200" dirty="0">
                <a:ea typeface="Calibri" panose="020F0502020204030204" pitchFamily="34" charset="0"/>
              </a:rPr>
              <a:t>НП </a:t>
            </a:r>
            <a:r>
              <a:rPr lang="ru-RU" sz="1200" i="1" dirty="0">
                <a:ea typeface="Calibri" panose="020F0502020204030204" pitchFamily="34" charset="0"/>
              </a:rPr>
              <a:t>(</a:t>
            </a:r>
            <a:r>
              <a:rPr lang="kk-KZ" sz="1200" i="1" dirty="0">
                <a:ea typeface="Calibri" panose="020F0502020204030204" pitchFamily="34" charset="0"/>
              </a:rPr>
              <a:t>на сумму </a:t>
            </a:r>
            <a:r>
              <a:rPr lang="ru-RU" sz="1200" i="1" dirty="0">
                <a:ea typeface="Calibri" panose="020F0502020204030204" pitchFamily="34" charset="0"/>
              </a:rPr>
              <a:t>441 млрд. тенге или 4,</a:t>
            </a:r>
            <a:r>
              <a:rPr lang="kk-KZ" sz="1200" i="1" dirty="0">
                <a:ea typeface="Calibri" panose="020F0502020204030204" pitchFamily="34" charset="0"/>
              </a:rPr>
              <a:t>4</a:t>
            </a:r>
            <a:r>
              <a:rPr lang="ru-RU" sz="1200" i="1" dirty="0">
                <a:ea typeface="Calibri" panose="020F0502020204030204" pitchFamily="34" charset="0"/>
              </a:rPr>
              <a:t>% от суммы оборота с СНР) </a:t>
            </a:r>
            <a:r>
              <a:rPr lang="kk-KZ" sz="1200" dirty="0">
                <a:ea typeface="Calibri" panose="020F0502020204030204" pitchFamily="34" charset="0"/>
              </a:rPr>
              <a:t>реализуют деятельность</a:t>
            </a:r>
            <a:r>
              <a:rPr lang="ru-RU" sz="1200" dirty="0">
                <a:ea typeface="Calibri" panose="020F0502020204030204" pitchFamily="34" charset="0"/>
              </a:rPr>
              <a:t> грузового автомобильного транспорта, при этом у них отсутствует на праве собственности грузовые автомобили категории С;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b="1" dirty="0">
                <a:ea typeface="Calibri" panose="020F0502020204030204" pitchFamily="34" charset="0"/>
              </a:rPr>
              <a:t>9 191 </a:t>
            </a:r>
            <a:r>
              <a:rPr lang="ru-RU" sz="1200" dirty="0">
                <a:ea typeface="Calibri" panose="020F0502020204030204" pitchFamily="34" charset="0"/>
              </a:rPr>
              <a:t>НП </a:t>
            </a:r>
            <a:r>
              <a:rPr lang="ru-RU" sz="1200" i="1" dirty="0">
                <a:ea typeface="Calibri" panose="020F0502020204030204" pitchFamily="34" charset="0"/>
              </a:rPr>
              <a:t>(на сумму 221 млрд. тенге или 2,</a:t>
            </a:r>
            <a:r>
              <a:rPr lang="kk-KZ" sz="1200" i="1" dirty="0">
                <a:ea typeface="Calibri" panose="020F0502020204030204" pitchFamily="34" charset="0"/>
              </a:rPr>
              <a:t>2</a:t>
            </a:r>
            <a:r>
              <a:rPr lang="ru-RU" sz="1200" i="1" dirty="0">
                <a:ea typeface="Calibri" panose="020F0502020204030204" pitchFamily="34" charset="0"/>
              </a:rPr>
              <a:t>% от суммы оборота с СНР) </a:t>
            </a:r>
            <a:r>
              <a:rPr lang="ru-RU" sz="1200" dirty="0">
                <a:ea typeface="Calibri" panose="020F0502020204030204" pitchFamily="34" charset="0"/>
              </a:rPr>
              <a:t>оказывают услуги аренды помещения, при этом у них отсутствует уплата налога на имущество;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b="1" dirty="0">
                <a:ea typeface="Calibri" panose="020F0502020204030204" pitchFamily="34" charset="0"/>
              </a:rPr>
              <a:t>315 524 </a:t>
            </a:r>
            <a:r>
              <a:rPr lang="ru-RU" sz="1200" dirty="0">
                <a:ea typeface="Calibri" panose="020F0502020204030204" pitchFamily="34" charset="0"/>
              </a:rPr>
              <a:t>НП </a:t>
            </a:r>
            <a:r>
              <a:rPr lang="ru-RU" sz="1200" i="1" dirty="0">
                <a:ea typeface="Calibri" panose="020F0502020204030204" pitchFamily="34" charset="0"/>
              </a:rPr>
              <a:t>(на сумму 8,2 трлн. тенге или 82% от суммы оборота с СНР) </a:t>
            </a:r>
            <a:r>
              <a:rPr lang="ru-RU" sz="1200" dirty="0">
                <a:ea typeface="Calibri" panose="020F0502020204030204" pitchFamily="34" charset="0"/>
              </a:rPr>
              <a:t>реализация в адрес с ОУР составляют </a:t>
            </a:r>
            <a:r>
              <a:rPr lang="ru-RU" sz="1200" b="1" dirty="0">
                <a:ea typeface="Calibri" panose="020F0502020204030204" pitchFamily="34" charset="0"/>
              </a:rPr>
              <a:t>более 90% </a:t>
            </a:r>
            <a:r>
              <a:rPr lang="ru-RU" sz="1200" dirty="0">
                <a:ea typeface="Calibri" panose="020F0502020204030204" pitchFamily="34" charset="0"/>
              </a:rPr>
              <a:t>от всего его оборота</a:t>
            </a:r>
            <a:endParaRPr lang="en-GB" sz="1200" dirty="0"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4AC3CC-40A9-025B-D233-64B3A8CB458E}"/>
              </a:ext>
            </a:extLst>
          </p:cNvPr>
          <p:cNvSpPr txBox="1"/>
          <p:nvPr/>
        </p:nvSpPr>
        <p:spPr>
          <a:xfrm>
            <a:off x="427685" y="2398533"/>
            <a:ext cx="252000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kk-KZ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396 968</a:t>
            </a:r>
            <a:r>
              <a:rPr lang="kk-K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НП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применяющих СНР </a:t>
            </a: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УД, (21% от всего количества СНР УД), 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выписали ЭСФ в адрес</a:t>
            </a:r>
            <a:r>
              <a:rPr lang="kk-KZ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kk-KZ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155 090</a:t>
            </a:r>
            <a:r>
              <a:rPr lang="kk-K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НП, применяющих ОУР;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kk-KZ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Сумма оборота составила </a:t>
            </a:r>
            <a:r>
              <a:rPr lang="kk-KZ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10,0 </a:t>
            </a:r>
            <a:r>
              <a:rPr lang="kk-KZ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трлн. тенге</a:t>
            </a:r>
            <a:r>
              <a:rPr lang="kk-KZ" sz="12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или </a:t>
            </a:r>
            <a:r>
              <a:rPr lang="kk-KZ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62%</a:t>
            </a:r>
            <a:r>
              <a:rPr lang="kk-K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 всего оборота СНР УД за 2024 год, который составил </a:t>
            </a:r>
            <a:r>
              <a:rPr lang="kk-KZ" sz="1200" dirty="0">
                <a:ea typeface="Calibri" panose="020F0502020204030204" pitchFamily="34" charset="0"/>
                <a:cs typeface="Times New Roman" panose="02020603050405020304" pitchFamily="18" charset="0"/>
              </a:rPr>
              <a:t>16,0 трлн.тенге;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Среднее количество наемных работников у этих </a:t>
            </a:r>
            <a:r>
              <a:rPr lang="kk-KZ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396 968</a:t>
            </a:r>
            <a:r>
              <a:rPr lang="kk-K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НП составляет </a:t>
            </a:r>
            <a:r>
              <a:rPr lang="ru-RU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0,6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человек. </a:t>
            </a:r>
            <a:endParaRPr lang="ru-KZ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44">
            <a:extLst>
              <a:ext uri="{FF2B5EF4-FFF2-40B4-BE49-F238E27FC236}">
                <a16:creationId xmlns:a16="http://schemas.microsoft.com/office/drawing/2014/main" id="{B0687392-1CAB-14CE-5F4C-704DE4B9B124}"/>
              </a:ext>
            </a:extLst>
          </p:cNvPr>
          <p:cNvCxnSpPr>
            <a:cxnSpLocks/>
          </p:cNvCxnSpPr>
          <p:nvPr/>
        </p:nvCxnSpPr>
        <p:spPr>
          <a:xfrm flipH="1" flipV="1">
            <a:off x="3047944" y="2398532"/>
            <a:ext cx="0" cy="3960000"/>
          </a:xfrm>
          <a:prstGeom prst="line">
            <a:avLst/>
          </a:prstGeom>
          <a:noFill/>
          <a:ln w="19050" cap="flat" cmpd="sng" algn="ctr">
            <a:solidFill>
              <a:srgbClr val="1F4E79"/>
            </a:solidFill>
            <a:prstDash val="sysDot"/>
            <a:miter lim="800000"/>
          </a:ln>
          <a:effectLst/>
        </p:spPr>
      </p:cxnSp>
      <p:sp>
        <p:nvSpPr>
          <p:cNvPr id="17" name="Прямоугольник 261">
            <a:extLst>
              <a:ext uri="{FF2B5EF4-FFF2-40B4-BE49-F238E27FC236}">
                <a16:creationId xmlns:a16="http://schemas.microsoft.com/office/drawing/2014/main" id="{9B11DBA0-25E4-1514-A062-F000B4106743}"/>
              </a:ext>
            </a:extLst>
          </p:cNvPr>
          <p:cNvSpPr/>
          <p:nvPr/>
        </p:nvSpPr>
        <p:spPr>
          <a:xfrm>
            <a:off x="454275" y="1206939"/>
            <a:ext cx="11436381" cy="64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k-K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статистики КГД показывает, что сделки между плательщиками СНР УД и плательщиками ОУР на 62% от оборотов могут являться «схемами» по уклонению от налогов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Группа 502">
            <a:extLst>
              <a:ext uri="{FF2B5EF4-FFF2-40B4-BE49-F238E27FC236}">
                <a16:creationId xmlns:a16="http://schemas.microsoft.com/office/drawing/2014/main" id="{0E957A5A-A708-CFAA-1157-A296A44AD26E}"/>
              </a:ext>
            </a:extLst>
          </p:cNvPr>
          <p:cNvGrpSpPr/>
          <p:nvPr/>
        </p:nvGrpSpPr>
        <p:grpSpPr>
          <a:xfrm>
            <a:off x="2897000" y="3239361"/>
            <a:ext cx="285750" cy="285750"/>
            <a:chOff x="3884613" y="4005263"/>
            <a:chExt cx="285750" cy="285750"/>
          </a:xfrm>
        </p:grpSpPr>
        <p:sp>
          <p:nvSpPr>
            <p:cNvPr id="19" name="Oval 2135">
              <a:extLst>
                <a:ext uri="{FF2B5EF4-FFF2-40B4-BE49-F238E27FC236}">
                  <a16:creationId xmlns:a16="http://schemas.microsoft.com/office/drawing/2014/main" id="{E3BA19DE-A422-55C3-7524-CDBC6845713C}"/>
                </a:ext>
              </a:extLst>
            </p:cNvPr>
            <p:cNvSpPr/>
            <p:nvPr/>
          </p:nvSpPr>
          <p:spPr>
            <a:xfrm>
              <a:off x="3884613" y="4005263"/>
              <a:ext cx="285750" cy="285750"/>
            </a:xfrm>
            <a:prstGeom prst="ellipse">
              <a:avLst/>
            </a:prstGeom>
            <a:solidFill>
              <a:srgbClr val="00646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/>
            </a:p>
          </p:txBody>
        </p:sp>
        <p:sp>
          <p:nvSpPr>
            <p:cNvPr id="20" name="Arrow: Chevron 2136">
              <a:extLst>
                <a:ext uri="{FF2B5EF4-FFF2-40B4-BE49-F238E27FC236}">
                  <a16:creationId xmlns:a16="http://schemas.microsoft.com/office/drawing/2014/main" id="{290110AE-F60E-973B-622B-F7FB51E5E548}"/>
                </a:ext>
              </a:extLst>
            </p:cNvPr>
            <p:cNvSpPr/>
            <p:nvPr/>
          </p:nvSpPr>
          <p:spPr>
            <a:xfrm>
              <a:off x="4002088" y="4062413"/>
              <a:ext cx="95250" cy="17145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3BC0DD6-9107-EF68-A90A-9F8089E65CF9}"/>
              </a:ext>
            </a:extLst>
          </p:cNvPr>
          <p:cNvSpPr txBox="1"/>
          <p:nvPr/>
        </p:nvSpPr>
        <p:spPr>
          <a:xfrm>
            <a:off x="8276686" y="2398532"/>
            <a:ext cx="3604194" cy="396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en-U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155 090 </a:t>
            </a: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НП, применяющих ОУР: </a:t>
            </a: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dirty="0"/>
              <a:t>93 143 </a:t>
            </a:r>
            <a:r>
              <a:rPr lang="ru-RU" sz="1200" b="1" dirty="0"/>
              <a:t>покупателей</a:t>
            </a:r>
            <a:r>
              <a:rPr lang="ru-RU" sz="1200" dirty="0"/>
              <a:t> </a:t>
            </a:r>
            <a:r>
              <a:rPr lang="en-US" sz="1200" dirty="0"/>
              <a:t>(</a:t>
            </a:r>
            <a:r>
              <a:rPr lang="ru-RU" sz="1200" i="1" dirty="0"/>
              <a:t>на сумму 5,1 трлн. тенге или 51,0% от суммы оборота с СНР)</a:t>
            </a:r>
            <a:r>
              <a:rPr lang="ru-RU" sz="1200" b="1" dirty="0"/>
              <a:t> </a:t>
            </a:r>
            <a:r>
              <a:rPr lang="ru-RU" sz="1200" dirty="0"/>
              <a:t>имеет КНН ниже среднеотраслевого КНН по стране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dirty="0"/>
              <a:t>14 587 </a:t>
            </a:r>
            <a:r>
              <a:rPr lang="ru-RU" sz="1200" b="1" dirty="0"/>
              <a:t>покупателей</a:t>
            </a:r>
            <a:r>
              <a:rPr lang="ru-RU" sz="1200" dirty="0"/>
              <a:t> </a:t>
            </a:r>
            <a:r>
              <a:rPr lang="en-US" sz="1200" dirty="0"/>
              <a:t>(</a:t>
            </a:r>
            <a:r>
              <a:rPr lang="ru-RU" sz="1200" i="1" dirty="0"/>
              <a:t>на сумму 2,8 трлн. тенге или 28,0% от суммы оборота с СНР)</a:t>
            </a:r>
            <a:r>
              <a:rPr lang="ru-RU" sz="1200" b="1" dirty="0"/>
              <a:t> </a:t>
            </a:r>
            <a:r>
              <a:rPr lang="ru-RU" sz="1200" dirty="0"/>
              <a:t>занимаются строительством.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dirty="0"/>
              <a:t>39 776 </a:t>
            </a:r>
            <a:r>
              <a:rPr lang="ru-RU" sz="1200" b="1" dirty="0"/>
              <a:t>покупателей</a:t>
            </a:r>
            <a:r>
              <a:rPr lang="ru-RU" sz="1200" dirty="0"/>
              <a:t> </a:t>
            </a:r>
            <a:r>
              <a:rPr lang="en-US" sz="1200" dirty="0"/>
              <a:t>(</a:t>
            </a:r>
            <a:r>
              <a:rPr lang="ru-RU" sz="1200" i="1" dirty="0"/>
              <a:t>на сумму 1,9 трлн. тенге или 18,9% от суммы оборота с СНР)</a:t>
            </a:r>
            <a:r>
              <a:rPr lang="ru-RU" sz="1200" b="1" dirty="0"/>
              <a:t> </a:t>
            </a:r>
            <a:r>
              <a:rPr lang="ru-RU" sz="1200" dirty="0"/>
              <a:t>занимаются торговлей.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dirty="0"/>
              <a:t>33 214 </a:t>
            </a:r>
            <a:r>
              <a:rPr lang="ru-RU" sz="1200" b="1" dirty="0"/>
              <a:t>НП </a:t>
            </a:r>
            <a:r>
              <a:rPr lang="ru-RU" sz="1200" i="1" dirty="0"/>
              <a:t>(на сумму 2,7 трлн. тенге или 27% от суммы оборота с СНР) </a:t>
            </a:r>
            <a:r>
              <a:rPr lang="ru-RU" sz="1200" dirty="0"/>
              <a:t>взаиморасчеты с СНР составляют на сумму более 80% от всего его вычетов</a:t>
            </a:r>
            <a:endParaRPr lang="en-US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194" y="1938853"/>
            <a:ext cx="4981785" cy="3398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>
                <a:solidFill>
                  <a:srgbClr val="00646C"/>
                </a:solidFill>
              </a:rPr>
              <a:t>Анализ поставщиков на СНР</a:t>
            </a:r>
            <a:endParaRPr lang="ru-RU" sz="1600" b="1" dirty="0">
              <a:solidFill>
                <a:srgbClr val="00646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6686" y="1938853"/>
            <a:ext cx="3594983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>
                <a:solidFill>
                  <a:srgbClr val="00646C"/>
                </a:solidFill>
              </a:rPr>
              <a:t>Анализ покупателей на ОУР</a:t>
            </a:r>
            <a:endParaRPr lang="ru-RU" sz="1600" b="1" dirty="0">
              <a:solidFill>
                <a:srgbClr val="00646C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200832" y="2058650"/>
            <a:ext cx="0" cy="4320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852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>
          <a:extLst>
            <a:ext uri="{FF2B5EF4-FFF2-40B4-BE49-F238E27FC236}">
              <a16:creationId xmlns:a16="http://schemas.microsoft.com/office/drawing/2014/main" id="{C7E91061-AE89-A702-6C93-56635EBE0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36064B65-AA04-E24F-3E06-6D28BD8AE78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Слайд think-cell" r:id="rId5" imgW="473" imgH="473" progId="TCLayout.ActiveDocument.1">
                  <p:embed/>
                </p:oleObj>
              </mc:Choice>
              <mc:Fallback>
                <p:oleObj name="Слайд think-cell" r:id="rId5" imgW="473" imgH="473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422B232-FC82-9B9F-9111-5500D0D6CD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7F534DE-CA9D-4ED7-9359-9452479F6F8A}"/>
              </a:ext>
            </a:extLst>
          </p:cNvPr>
          <p:cNvSpPr txBox="1">
            <a:spLocks/>
          </p:cNvSpPr>
          <p:nvPr/>
        </p:nvSpPr>
        <p:spPr>
          <a:xfrm>
            <a:off x="263800" y="72322"/>
            <a:ext cx="10640291" cy="704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625" b="0" kern="1200">
                <a:solidFill>
                  <a:srgbClr val="0064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dirty="0">
                <a:latin typeface="Arial Black" panose="020B0A04020102020204" pitchFamily="34" charset="0"/>
              </a:rPr>
              <a:t>СОДЕРЖАНИЕ</a:t>
            </a:r>
          </a:p>
        </p:txBody>
      </p:sp>
      <p:sp>
        <p:nvSpPr>
          <p:cNvPr id="8" name="Trapezoid 11">
            <a:extLst>
              <a:ext uri="{FF2B5EF4-FFF2-40B4-BE49-F238E27FC236}">
                <a16:creationId xmlns:a16="http://schemas.microsoft.com/office/drawing/2014/main" id="{E5BFAA60-C408-475C-BC31-1C5C56FBB0C5}"/>
              </a:ext>
            </a:extLst>
          </p:cNvPr>
          <p:cNvSpPr/>
          <p:nvPr/>
        </p:nvSpPr>
        <p:spPr>
          <a:xfrm>
            <a:off x="883489" y="2569860"/>
            <a:ext cx="8197011" cy="595420"/>
          </a:xfrm>
          <a:prstGeom prst="trapezoid">
            <a:avLst>
              <a:gd name="adj" fmla="val 0"/>
            </a:avLst>
          </a:prstGeom>
          <a:solidFill>
            <a:srgbClr val="00646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87313" lvl="0" fontAlgn="base">
              <a:defRPr/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Предлагаемые изменения</a:t>
            </a:r>
          </a:p>
        </p:txBody>
      </p:sp>
      <p:sp>
        <p:nvSpPr>
          <p:cNvPr id="9" name="Oval 11">
            <a:extLst>
              <a:ext uri="{FF2B5EF4-FFF2-40B4-BE49-F238E27FC236}">
                <a16:creationId xmlns:a16="http://schemas.microsoft.com/office/drawing/2014/main" id="{558DB2C4-7136-41F0-AD16-E948006F4E11}"/>
              </a:ext>
            </a:extLst>
          </p:cNvPr>
          <p:cNvSpPr/>
          <p:nvPr/>
        </p:nvSpPr>
        <p:spPr>
          <a:xfrm>
            <a:off x="412750" y="2661038"/>
            <a:ext cx="396000" cy="396000"/>
          </a:xfrm>
          <a:prstGeom prst="ellipse">
            <a:avLst/>
          </a:prstGeom>
          <a:solidFill>
            <a:srgbClr val="00646C"/>
          </a:solidFill>
          <a:ln w="9525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DC6F6952-9C00-4A86-B88C-36E1F5C115C9}"/>
              </a:ext>
            </a:extLst>
          </p:cNvPr>
          <p:cNvSpPr/>
          <p:nvPr/>
        </p:nvSpPr>
        <p:spPr>
          <a:xfrm>
            <a:off x="412750" y="4146916"/>
            <a:ext cx="396000" cy="396000"/>
          </a:xfrm>
          <a:prstGeom prst="ellipse">
            <a:avLst/>
          </a:prstGeom>
          <a:solidFill>
            <a:srgbClr val="00646C"/>
          </a:solidFill>
          <a:ln w="9525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rapezoid 11">
            <a:extLst>
              <a:ext uri="{FF2B5EF4-FFF2-40B4-BE49-F238E27FC236}">
                <a16:creationId xmlns:a16="http://schemas.microsoft.com/office/drawing/2014/main" id="{EB1DDE02-6519-42FC-8B15-F1117E15296B}"/>
              </a:ext>
            </a:extLst>
          </p:cNvPr>
          <p:cNvSpPr/>
          <p:nvPr/>
        </p:nvSpPr>
        <p:spPr>
          <a:xfrm>
            <a:off x="883489" y="4032141"/>
            <a:ext cx="8197011" cy="595420"/>
          </a:xfrm>
          <a:prstGeom prst="trapezoid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87313"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Необходимость в налоговой реформе</a:t>
            </a:r>
          </a:p>
        </p:txBody>
      </p:sp>
    </p:spTree>
    <p:extLst>
      <p:ext uri="{BB962C8B-B14F-4D97-AF65-F5344CB8AC3E}">
        <p14:creationId xmlns:p14="http://schemas.microsoft.com/office/powerpoint/2010/main" val="1241949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020607"/>
              </p:ext>
            </p:extLst>
          </p:nvPr>
        </p:nvGraphicFramePr>
        <p:xfrm>
          <a:off x="168866" y="147144"/>
          <a:ext cx="11575722" cy="63857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07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8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ОКЭД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47111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Розничная торговля преимущественно продуктами питания, напитками и табачными изделиями в неспециализированных магазинах, являющихся торговыми объектами, с торговой площадью менее 2000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47191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Прочая розничная торговля в неспециализированных магазинах, являющихся торговыми объектами, с торговой площадью менее 2000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47211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Розничная торговля фруктами и овощами в специализированных магазинах, являющихся торговыми объектами, с торговой площадью менее 2000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47221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Розничная торговля домашней птицей, дичью и изделиями из них в специализированных магазинах, являющихся торговыми объектами, с торговой площадью менее 2000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47231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Розничная торговля рыбой, ракообразными и моллюсками в специализированных магазинах, являющихся торговыми объектами, с торговой площадью менее 2000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0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47241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Розничная торговля хлебобулочными, мучными и сахаристыми кондитерскими изделиями в специализированных магазинах, являющихся торговыми объектами, с торговой площадью менее 2000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0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47251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Розничная торговля напитками в специализированных магазинах, являющихся торговыми объектами, с торговой площадью менее 2000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0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47261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Розничная торговля табачными изделиями в специализированных магазинах, являющихся торговыми объектами, с торговой площадью менее 2000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0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47291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Прочая розничная торговля продуктами питания в специализированных магазинах, являющихся торговыми объектами, с торговой площадью менее 2000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0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47511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Розничная торговля текстильными изделиями в специализированных магазинах, являющихся торговыми объектами, с торговой площадью менее 2000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0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47531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Розничная торговля коврами, ковровыми изделиями, настенными и напольными покрытиями в специализированных магазинах, являющихся торговыми объектами, с торговой площадью менее 2000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0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47591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Розничная торговля мебелью в специализированных магазинах, являющихся торговыми объектами, с торговой площадью менее 2000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70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47592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Розничная торговля музыкальными инструментами и партитурами в специализированных магазинах, являющихся торговыми объектами, с торговой площадью менее 2000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787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308E8-57F4-CFE0-0D95-F20582ECC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62B61AF-89E2-E486-A55C-3AA13FE4C5FC}"/>
              </a:ext>
            </a:extLst>
          </p:cNvPr>
          <p:cNvGraphicFramePr>
            <a:graphicFrameLocks noGrp="1"/>
          </p:cNvGraphicFramePr>
          <p:nvPr/>
        </p:nvGraphicFramePr>
        <p:xfrm>
          <a:off x="168866" y="163068"/>
          <a:ext cx="11682248" cy="5923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2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021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3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ОКЭД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47611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Розничная торговля книгами в специализированных магазинах, являющихся торговыми объектами, с торговой площадью менее 2000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2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47621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Розничная торговля газетами, журналами и канцелярскими товарами в специализированных магазинах, являющихся торговыми объектами, с торговой площадью менее 2000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5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47651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Розничная торговля играми и игрушками в специализированных магазинах, являющихся торговыми объектами, с торговой площадью менее 2000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2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47711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Розничная торговля трикотажными и чулочно-носочными изделиями в специализированных магазинах, являющихся торговыми объектами, с торговой площадью менее 2000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2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47712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Розничная торговля одеждой, кроме трикотажных и чулочно-носочных изделий, в специализированных магазинах, являющихся торговыми объектами, с торговой площадью менее 2000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5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47721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Розничная торговля обувью в специализированных магазинах, являющихся торговыми объектами, с торговой площадью менее 2000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5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47722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Розничная торговля кожаными изделиями в специализированных магазинах, являющихся торговыми объектами, с торговой площадью менее 2000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2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47751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Розничная торговля косметическими товарами и туалетными принадлежностями в специализированных магазинах, являющихся торговыми объектами, с торговой площадью менее 2000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5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47761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Розничная торговля цветами в специализированных магазинах, являющихся торговыми объектами, с торговой площадью менее 2000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5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47791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Розничная торговля подержанными товарами в магазинах, являющихся торговыми объектами, с торговой площадью менее 2000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5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47811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Розничная торговля продуктами питания, напитками и табачными изделиями в торговых палатках, ларьках и киосках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5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47812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Розничная торговля продуктами питания, напитками и табачными изделиями на рынках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5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47821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Розничная торговля одеждой, обувью и текстильными изделиями в торговых палатках, ларьках и киосках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171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247D5-1837-9FBC-9748-1C695B268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DEF9D23-D68F-0A73-70E9-7A935C9C6CE1}"/>
              </a:ext>
            </a:extLst>
          </p:cNvPr>
          <p:cNvGraphicFramePr>
            <a:graphicFrameLocks noGrp="1"/>
          </p:cNvGraphicFramePr>
          <p:nvPr/>
        </p:nvGraphicFramePr>
        <p:xfrm>
          <a:off x="182880" y="197944"/>
          <a:ext cx="11754244" cy="55119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66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ОКЭД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47822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Розничная торговля одеждой, обувью и текстильными изделиями на рынках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320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55101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Предоставление услуг гостиницами с ресторанами, за исключением гостиниц, находящихся на придорожной полосе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320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55102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Предоставление услуг гостиницами без ресторанов, за исключением гостиниц, находящихся на придорожной полосе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320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55103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Предоставление гостиничных услуг с ресторанами для официальных мероприятий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320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55104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Предоставление услуг гостиницами, находящимися на придорожной полосе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320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55200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Предоставление жилья на выходные дни и прочие периоды краткосрочного проживания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320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55909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Предоставление услуг прочими местами для проживания, не включенными в другие категории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671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56101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ресторанов и предоставление услуг по доставке продуктов питания, за исключением деятельности объектов, находящихся на придорожной полосе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671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56102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ресторанов и предоставление услуг по доставке продуктов питания объектами, находящимися на придорожной полосе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320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56210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Доставка готовой пищи на заказ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320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56291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виды организации питания вне населенных пунктов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320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56292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виды организации питания в пассажирских поездах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320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56299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Прочая деятельность по обеспечению питанием, не включенная в другие группировки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320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56300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Подача напитков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164" marR="241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16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61025-8151-9FD5-656B-32BD39FFD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E7A31683-4629-5496-9A2F-87FA90EDAF0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" name="Слайд think-cell" r:id="rId4" imgW="395" imgH="394" progId="TCLayout.ActiveDocument.1">
                  <p:embed/>
                </p:oleObj>
              </mc:Choice>
              <mc:Fallback>
                <p:oleObj name="Слайд think-cell" r:id="rId4" imgW="395" imgH="39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7A31683-4629-5496-9A2F-87FA90EDAF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46C79BB-D484-3575-8789-B9029B3B0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r>
              <a:rPr lang="ru-RU" sz="2400" dirty="0"/>
              <a:t>Основные цели реформы – это решение трех ключевых вызовов: экономических проблем, бюджетного дефицита и укрепления налоговой морали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E7A861-C3EE-3C56-E9BC-0F1A7EB71056}"/>
              </a:ext>
            </a:extLst>
          </p:cNvPr>
          <p:cNvSpPr txBox="1"/>
          <p:nvPr/>
        </p:nvSpPr>
        <p:spPr>
          <a:xfrm>
            <a:off x="4360047" y="1931168"/>
            <a:ext cx="3528000" cy="352404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b="1" dirty="0"/>
              <a:t>Снижение бюджетного дефицита: </a:t>
            </a:r>
            <a:r>
              <a:rPr lang="ru-RU" sz="1600" dirty="0"/>
              <a:t>покрытие разрыва между доходами и расходами бюджета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b="1" dirty="0"/>
              <a:t>Уменьшение зависимости от Нацфонда: </a:t>
            </a:r>
            <a:r>
              <a:rPr lang="ru-RU" sz="1600" dirty="0"/>
              <a:t>ограничение трансфертов из него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b="1" dirty="0"/>
              <a:t>Контроль государственного долга: </a:t>
            </a:r>
            <a:r>
              <a:rPr lang="ru-RU" sz="1600" dirty="0"/>
              <a:t>сдерживание его роста и расходов на его обслуживание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b="1" dirty="0"/>
              <a:t>Расширение «бюджета развития»: </a:t>
            </a:r>
            <a:r>
              <a:rPr lang="ru-RU" sz="1600" dirty="0"/>
              <a:t>увеличение инвестиций в инфраструктуру, образование, здравоохранение, транспорт и ЖКХ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0F24B4-0AA1-F8A3-A3B7-DC760CB0AEE6}"/>
              </a:ext>
            </a:extLst>
          </p:cNvPr>
          <p:cNvSpPr txBox="1"/>
          <p:nvPr/>
        </p:nvSpPr>
        <p:spPr>
          <a:xfrm>
            <a:off x="449263" y="1931168"/>
            <a:ext cx="3492500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b="1" dirty="0"/>
              <a:t>Создание стимулов для роста бизнеса:</a:t>
            </a:r>
            <a:r>
              <a:rPr lang="ru-RU" sz="1600" dirty="0"/>
              <a:t> устранение дробления ради налоговой оптимизации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b="1" dirty="0"/>
              <a:t>Выравнивание конкуренции:</a:t>
            </a:r>
            <a:r>
              <a:rPr lang="ru-RU" sz="1600" dirty="0"/>
              <a:t> борьба с теневыми схемами, при которых одни компании платят налоги, а другие уклоняются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b="1" dirty="0"/>
              <a:t>Контроль теневого сектора:</a:t>
            </a:r>
            <a:r>
              <a:rPr lang="ru-RU" sz="1600" dirty="0"/>
              <a:t> закрытие лазеек для схем уклонения от уплаты НДС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8DD52E-BD79-4C3A-A2E0-9D497CE9FCBD}"/>
              </a:ext>
            </a:extLst>
          </p:cNvPr>
          <p:cNvSpPr txBox="1"/>
          <p:nvPr/>
        </p:nvSpPr>
        <p:spPr>
          <a:xfrm>
            <a:off x="8270832" y="1931168"/>
            <a:ext cx="3492500" cy="38473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b="1" dirty="0"/>
              <a:t>Создание справедливой налоговой системы:</a:t>
            </a:r>
            <a:r>
              <a:rPr lang="ru-RU" sz="1600" dirty="0"/>
              <a:t> устранение налоговых лазеек, которые позволяют отдельным группам уклоняться от налогов, и распределение налогового бремени равномерно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b="1" dirty="0"/>
              <a:t>Повышенное налогообложение социально вредных отраслей:</a:t>
            </a:r>
            <a:r>
              <a:rPr lang="ru-RU" sz="1600" dirty="0"/>
              <a:t> рост налогов на букмекерские компании, алкоголь, табак, энергетики для снижения негативных социальных последствий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1AB93F-47F5-0135-D53A-B7D46CDAB80C}"/>
              </a:ext>
            </a:extLst>
          </p:cNvPr>
          <p:cNvSpPr txBox="1"/>
          <p:nvPr/>
        </p:nvSpPr>
        <p:spPr>
          <a:xfrm>
            <a:off x="449263" y="1358150"/>
            <a:ext cx="3492500" cy="50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600" dirty="0"/>
              <a:t>1. Экономические цели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AB0DD0-956A-C836-73E4-E245C1DE68F1}"/>
              </a:ext>
            </a:extLst>
          </p:cNvPr>
          <p:cNvSpPr txBox="1"/>
          <p:nvPr/>
        </p:nvSpPr>
        <p:spPr>
          <a:xfrm>
            <a:off x="4360047" y="1358150"/>
            <a:ext cx="3492500" cy="50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600" dirty="0"/>
              <a:t>2. Бюджетные цели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6D8925-5195-74D3-0525-B416268D73DB}"/>
              </a:ext>
            </a:extLst>
          </p:cNvPr>
          <p:cNvSpPr txBox="1"/>
          <p:nvPr/>
        </p:nvSpPr>
        <p:spPr>
          <a:xfrm>
            <a:off x="8270832" y="1358150"/>
            <a:ext cx="3492500" cy="50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600" dirty="0"/>
              <a:t>3. Укрепление налоговой морали</a:t>
            </a:r>
          </a:p>
        </p:txBody>
      </p:sp>
      <p:cxnSp>
        <p:nvCxnSpPr>
          <p:cNvPr id="30" name="Прямая соединительная линия 144">
            <a:extLst>
              <a:ext uri="{FF2B5EF4-FFF2-40B4-BE49-F238E27FC236}">
                <a16:creationId xmlns:a16="http://schemas.microsoft.com/office/drawing/2014/main" id="{9CBF1723-40B0-BC87-7913-352782398801}"/>
              </a:ext>
            </a:extLst>
          </p:cNvPr>
          <p:cNvCxnSpPr>
            <a:cxnSpLocks/>
          </p:cNvCxnSpPr>
          <p:nvPr/>
        </p:nvCxnSpPr>
        <p:spPr>
          <a:xfrm flipV="1">
            <a:off x="4150905" y="1458500"/>
            <a:ext cx="0" cy="4752000"/>
          </a:xfrm>
          <a:prstGeom prst="line">
            <a:avLst/>
          </a:prstGeom>
          <a:noFill/>
          <a:ln w="19050" cap="flat" cmpd="sng" algn="ctr">
            <a:solidFill>
              <a:srgbClr val="1F4E79"/>
            </a:solidFill>
            <a:prstDash val="sysDot"/>
            <a:miter lim="800000"/>
          </a:ln>
          <a:effectLst/>
        </p:spPr>
      </p:cxnSp>
      <p:cxnSp>
        <p:nvCxnSpPr>
          <p:cNvPr id="31" name="Прямая соединительная линия 144">
            <a:extLst>
              <a:ext uri="{FF2B5EF4-FFF2-40B4-BE49-F238E27FC236}">
                <a16:creationId xmlns:a16="http://schemas.microsoft.com/office/drawing/2014/main" id="{D8DFE9EB-BE88-D9D8-414C-B2F58EFFFA30}"/>
              </a:ext>
            </a:extLst>
          </p:cNvPr>
          <p:cNvCxnSpPr>
            <a:cxnSpLocks/>
          </p:cNvCxnSpPr>
          <p:nvPr/>
        </p:nvCxnSpPr>
        <p:spPr>
          <a:xfrm flipV="1">
            <a:off x="8061689" y="1458500"/>
            <a:ext cx="0" cy="4752000"/>
          </a:xfrm>
          <a:prstGeom prst="line">
            <a:avLst/>
          </a:prstGeom>
          <a:noFill/>
          <a:ln w="19050" cap="flat" cmpd="sng" algn="ctr">
            <a:solidFill>
              <a:srgbClr val="1F4E79"/>
            </a:solidFill>
            <a:prstDash val="sysDot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493118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17FF48F6-F597-DFC4-CF86-82866DDBFEE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5" name="Слайд think-cell" r:id="rId5" imgW="395" imgH="394" progId="TCLayout.ActiveDocument.1">
                  <p:embed/>
                </p:oleObj>
              </mc:Choice>
              <mc:Fallback>
                <p:oleObj name="Слайд think-cell" r:id="rId5" imgW="395" imgH="39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7FF48F6-F597-DFC4-CF86-82866DDBFE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TextBox 22">
            <a:extLst>
              <a:ext uri="{FF2B5EF4-FFF2-40B4-BE49-F238E27FC236}">
                <a16:creationId xmlns:a16="http://schemas.microsoft.com/office/drawing/2014/main" id="{45DA0850-3024-F9EF-D90D-85DCB46ED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10093"/>
            <a:ext cx="12039600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2767"/>
              </a:lnSpc>
            </a:pPr>
            <a:r>
              <a:rPr lang="ru-RU" altLang="ru-KZ" sz="2400" dirty="0">
                <a:solidFill>
                  <a:srgbClr val="00646C"/>
                </a:solidFill>
                <a:latin typeface="+mj-lt"/>
                <a:cs typeface="Open Sans Bold" panose="020B0604020202020204" charset="0"/>
                <a:sym typeface="Open Sans Bold" charset="0"/>
              </a:rPr>
              <a:t>Рост поступлений в бюджет позволит решить стоящие перед государством задачи развития, ограничить изъятия из Нацфонда, снизить госдолг и расходы на него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FDC0054-D79E-100D-FF34-85232B84067A}"/>
              </a:ext>
            </a:extLst>
          </p:cNvPr>
          <p:cNvSpPr/>
          <p:nvPr/>
        </p:nvSpPr>
        <p:spPr>
          <a:xfrm>
            <a:off x="4622800" y="1808692"/>
            <a:ext cx="7416800" cy="1188508"/>
          </a:xfrm>
          <a:prstGeom prst="rect">
            <a:avLst/>
          </a:prstGeom>
          <a:solidFill>
            <a:srgbClr val="00646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9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kk-KZ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6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kk-KZ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9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kk-K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6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kk-KZ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9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трлн тенге</a:t>
            </a:r>
            <a:endParaRPr lang="ru-RU" sz="293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71" name="TextBox 8">
            <a:extLst>
              <a:ext uri="{FF2B5EF4-FFF2-40B4-BE49-F238E27FC236}">
                <a16:creationId xmlns:a16="http://schemas.microsoft.com/office/drawing/2014/main" id="{56557F73-F1BC-63C0-D751-C7945B215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1803400"/>
            <a:ext cx="3810000" cy="11938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3000"/>
              </a:lnSpc>
              <a:spcAft>
                <a:spcPts val="692"/>
              </a:spcAft>
            </a:pPr>
            <a:r>
              <a:rPr lang="ru-RU" altLang="ru-KZ" sz="2400" b="1" dirty="0">
                <a:solidFill>
                  <a:srgbClr val="00646C"/>
                </a:solidFill>
                <a:latin typeface="Arial" panose="020B0604020202020204" pitchFamily="34" charset="0"/>
              </a:rPr>
              <a:t>Дополнительные ежегодные поступления в бюджет</a:t>
            </a:r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id="{CAA0D47E-9E16-8E98-7707-69AA50753FA5}"/>
              </a:ext>
            </a:extLst>
          </p:cNvPr>
          <p:cNvSpPr/>
          <p:nvPr/>
        </p:nvSpPr>
        <p:spPr>
          <a:xfrm rot="5400000">
            <a:off x="3672946" y="2143655"/>
            <a:ext cx="1184275" cy="503767"/>
          </a:xfrm>
          <a:prstGeom prst="triangle">
            <a:avLst/>
          </a:prstGeom>
          <a:solidFill>
            <a:srgbClr val="00646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 sz="1200"/>
          </a:p>
        </p:txBody>
      </p:sp>
      <p:sp>
        <p:nvSpPr>
          <p:cNvPr id="36873" name="TextBox 12">
            <a:extLst>
              <a:ext uri="{FF2B5EF4-FFF2-40B4-BE49-F238E27FC236}">
                <a16:creationId xmlns:a16="http://schemas.microsoft.com/office/drawing/2014/main" id="{FD4BB180-136B-599C-54C4-A53754AF6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6" y="4343400"/>
            <a:ext cx="11813117" cy="56726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3000"/>
              </a:lnSpc>
              <a:spcAft>
                <a:spcPts val="692"/>
              </a:spcAft>
            </a:pPr>
            <a:r>
              <a:rPr lang="ru-RU" altLang="ru-KZ" sz="2400" b="1" dirty="0">
                <a:solidFill>
                  <a:srgbClr val="00646C"/>
                </a:solidFill>
                <a:latin typeface="Arial" panose="020B0604020202020204" pitchFamily="34" charset="0"/>
              </a:rPr>
              <a:t>Эффект от дополнительной инфляции будет краткосрочным</a:t>
            </a:r>
          </a:p>
        </p:txBody>
      </p:sp>
    </p:spTree>
    <p:extLst>
      <p:ext uri="{BB962C8B-B14F-4D97-AF65-F5344CB8AC3E}">
        <p14:creationId xmlns:p14="http://schemas.microsoft.com/office/powerpoint/2010/main" val="1053938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61025-8151-9FD5-656B-32BD39FFD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E7A31683-4629-5496-9A2F-87FA90EDAF0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06963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9" name="Слайд think-cell" r:id="rId4" imgW="395" imgH="394" progId="TCLayout.ActiveDocument.1">
                  <p:embed/>
                </p:oleObj>
              </mc:Choice>
              <mc:Fallback>
                <p:oleObj name="Слайд think-cell" r:id="rId4" imgW="395" imgH="39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7A31683-4629-5496-9A2F-87FA90EDAF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A31AB93F-47F5-0135-D53A-B7D46CDAB80C}"/>
              </a:ext>
            </a:extLst>
          </p:cNvPr>
          <p:cNvSpPr txBox="1"/>
          <p:nvPr/>
        </p:nvSpPr>
        <p:spPr>
          <a:xfrm>
            <a:off x="455300" y="1259019"/>
            <a:ext cx="2787151" cy="783907"/>
          </a:xfrm>
          <a:prstGeom prst="rect">
            <a:avLst/>
          </a:prstGeom>
          <a:solidFill>
            <a:srgbClr val="006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1. </a:t>
            </a:r>
            <a:r>
              <a:rPr lang="ru-RU" sz="1600" dirty="0"/>
              <a:t>Стимулирование инвестиционной активности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AB0DD0-956A-C836-73E4-E245C1DE68F1}"/>
              </a:ext>
            </a:extLst>
          </p:cNvPr>
          <p:cNvSpPr txBox="1"/>
          <p:nvPr/>
        </p:nvSpPr>
        <p:spPr>
          <a:xfrm>
            <a:off x="3358931" y="1259019"/>
            <a:ext cx="2772000" cy="783907"/>
          </a:xfrm>
          <a:prstGeom prst="rect">
            <a:avLst/>
          </a:prstGeom>
          <a:solidFill>
            <a:srgbClr val="006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2. </a:t>
            </a:r>
            <a:r>
              <a:rPr lang="ru-RU" sz="1600" dirty="0"/>
              <a:t>Повышение доступности финансирования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6D8925-5195-74D3-0525-B416268D73DB}"/>
              </a:ext>
            </a:extLst>
          </p:cNvPr>
          <p:cNvSpPr txBox="1"/>
          <p:nvPr/>
        </p:nvSpPr>
        <p:spPr>
          <a:xfrm>
            <a:off x="6221591" y="1259019"/>
            <a:ext cx="2664000" cy="783907"/>
          </a:xfrm>
          <a:prstGeom prst="rect">
            <a:avLst/>
          </a:prstGeom>
          <a:solidFill>
            <a:srgbClr val="006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3. </a:t>
            </a:r>
            <a:r>
              <a:rPr lang="ru-RU" sz="1600" dirty="0"/>
              <a:t>Создание Фонда прямых инвестиций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6C79BB-D484-3575-8789-B9029B3B0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64" y="183521"/>
            <a:ext cx="11699533" cy="704246"/>
          </a:xfrm>
        </p:spPr>
        <p:txBody>
          <a:bodyPr vert="horz">
            <a:noAutofit/>
          </a:bodyPr>
          <a:lstStyle/>
          <a:p>
            <a:r>
              <a:rPr lang="ru-RU" sz="2400" dirty="0"/>
              <a:t>Как будут использоваться дополнительные поступления? На экономическое развитие, привлечение инвестиций, поддержку бизнеса и инфраструктуру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6D8925-5195-74D3-0525-B416268D73DB}"/>
              </a:ext>
            </a:extLst>
          </p:cNvPr>
          <p:cNvSpPr txBox="1"/>
          <p:nvPr/>
        </p:nvSpPr>
        <p:spPr>
          <a:xfrm>
            <a:off x="8991892" y="1259019"/>
            <a:ext cx="2700000" cy="783907"/>
          </a:xfrm>
          <a:prstGeom prst="rect">
            <a:avLst/>
          </a:prstGeom>
          <a:solidFill>
            <a:srgbClr val="006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4. </a:t>
            </a:r>
            <a:r>
              <a:rPr lang="ru-RU" sz="1600" dirty="0"/>
              <a:t>Модернизация инфраструктуры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30" name="Прямая соединительная линия 144">
            <a:extLst>
              <a:ext uri="{FF2B5EF4-FFF2-40B4-BE49-F238E27FC236}">
                <a16:creationId xmlns:a16="http://schemas.microsoft.com/office/drawing/2014/main" id="{9CBF1723-40B0-BC87-7913-352782398801}"/>
              </a:ext>
            </a:extLst>
          </p:cNvPr>
          <p:cNvCxnSpPr>
            <a:cxnSpLocks/>
          </p:cNvCxnSpPr>
          <p:nvPr/>
        </p:nvCxnSpPr>
        <p:spPr>
          <a:xfrm flipV="1">
            <a:off x="3297054" y="1259020"/>
            <a:ext cx="0" cy="496800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85000"/>
              </a:schemeClr>
            </a:solidFill>
            <a:prstDash val="sysDot"/>
            <a:miter lim="800000"/>
          </a:ln>
          <a:effectLst/>
        </p:spPr>
      </p:cxnSp>
      <p:sp>
        <p:nvSpPr>
          <p:cNvPr id="6" name="Прямоугольник 5"/>
          <p:cNvSpPr/>
          <p:nvPr/>
        </p:nvSpPr>
        <p:spPr>
          <a:xfrm>
            <a:off x="455301" y="2158674"/>
            <a:ext cx="2745954" cy="2965803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400" b="1" dirty="0"/>
              <a:t>Увеличение</a:t>
            </a:r>
            <a:r>
              <a:rPr lang="ru-RU" sz="1400" b="1" dirty="0"/>
              <a:t> </a:t>
            </a:r>
            <a:r>
              <a:rPr lang="en-GB" sz="1400" b="1" dirty="0"/>
              <a:t>капитализации</a:t>
            </a:r>
            <a:r>
              <a:rPr lang="ru-RU" sz="1400" b="1" dirty="0"/>
              <a:t> </a:t>
            </a:r>
            <a:r>
              <a:rPr lang="en-GB" sz="1400" b="1" dirty="0"/>
              <a:t>институтов развития</a:t>
            </a:r>
            <a:r>
              <a:rPr lang="ru-RU" sz="1400" b="1" dirty="0"/>
              <a:t> </a:t>
            </a:r>
            <a:r>
              <a:rPr lang="en-GB" sz="1400" dirty="0"/>
              <a:t>до 500 млрд тг/год </a:t>
            </a:r>
            <a:endParaRPr lang="ru-RU" sz="14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400" b="1" dirty="0"/>
              <a:t>Финансирование </a:t>
            </a:r>
            <a:r>
              <a:rPr lang="ru-RU" sz="1400" b="1" dirty="0"/>
              <a:t>новых </a:t>
            </a:r>
            <a:r>
              <a:rPr lang="en-GB" sz="1400" b="1" dirty="0"/>
              <a:t>инвестиционных</a:t>
            </a:r>
            <a:r>
              <a:rPr lang="ru-RU" sz="1400" b="1" dirty="0"/>
              <a:t> </a:t>
            </a:r>
            <a:r>
              <a:rPr lang="en-GB" sz="1400" b="1" dirty="0"/>
              <a:t>проектов </a:t>
            </a:r>
            <a:r>
              <a:rPr lang="en-GB" sz="1400" dirty="0"/>
              <a:t>до</a:t>
            </a:r>
            <a:r>
              <a:rPr lang="ru-RU" sz="1400" dirty="0"/>
              <a:t> </a:t>
            </a:r>
            <a:r>
              <a:rPr lang="en-GB" sz="1400" dirty="0"/>
              <a:t>2,5 трлн тг/год  </a:t>
            </a:r>
            <a:endParaRPr lang="ru-RU" sz="14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dirty="0"/>
              <a:t>Пересмотр монопольного положения институтов развития: </a:t>
            </a:r>
            <a:r>
              <a:rPr lang="en-GB" sz="1400" dirty="0"/>
              <a:t>Открытие доступа к льготному кредитованию через коммерческие банки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92853" y="2158674"/>
            <a:ext cx="2726659" cy="419690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noProof="0" dirty="0"/>
              <a:t>Снижение требований к собственному участию                           </a:t>
            </a:r>
            <a:r>
              <a:rPr lang="ru-RU" sz="1400" noProof="0" dirty="0"/>
              <a:t>до уровня  5-15% от стоимости проекта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noProof="0" dirty="0"/>
              <a:t>Расширение программы гарантирования кредитов                                        </a:t>
            </a:r>
            <a:r>
              <a:rPr lang="ru-RU" sz="1400" noProof="0" dirty="0"/>
              <a:t>с $0,8 млрд до $3-5 млрд (в течение 3–4 лет) 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noProof="0" dirty="0"/>
              <a:t>Создание Гарантийного фонда </a:t>
            </a:r>
            <a:r>
              <a:rPr lang="ru-RU" sz="1400" noProof="0" dirty="0"/>
              <a:t>на базе Фонда развития предпринимательства «Даму»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noProof="0" dirty="0"/>
              <a:t>Внедрение гарантирования кредитов крупного бизнеса </a:t>
            </a:r>
            <a:r>
              <a:rPr lang="ru-RU" sz="1400" noProof="0" dirty="0"/>
              <a:t>до $5 млрд (в течение 3-4 лет)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54618" y="2158674"/>
            <a:ext cx="2493039" cy="275035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noProof="0"/>
              <a:t>Запуск Фонда прямых инвестиций</a:t>
            </a:r>
            <a:r>
              <a:rPr lang="ru-RU" sz="1400" noProof="0"/>
              <a:t> </a:t>
            </a:r>
            <a:r>
              <a:rPr lang="ru-RU" sz="1400" b="1" noProof="0"/>
              <a:t>с участием Самрук-Казына              </a:t>
            </a:r>
          </a:p>
          <a:p>
            <a:pPr marL="6096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noProof="0" dirty="0"/>
              <a:t>Объем вложений Самрук-Казына                    250 млрд </a:t>
            </a:r>
            <a:r>
              <a:rPr lang="ru-RU" sz="1400" noProof="0" dirty="0" err="1"/>
              <a:t>тг</a:t>
            </a:r>
            <a:r>
              <a:rPr lang="ru-RU" sz="1400" noProof="0" dirty="0"/>
              <a:t>                    (~$500 млн) за 3 года  </a:t>
            </a:r>
          </a:p>
          <a:p>
            <a:pPr marL="6096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noProof="0" dirty="0"/>
              <a:t>Поддержка высокоэффективных проектов на сумму $3 млрд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039258" y="2158674"/>
            <a:ext cx="2653931" cy="361213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dirty="0"/>
              <a:t>Национальный инфраструктурный план: </a:t>
            </a:r>
            <a:r>
              <a:rPr lang="en-GB" sz="1400" dirty="0"/>
              <a:t>Реализация</a:t>
            </a:r>
            <a:r>
              <a:rPr lang="ru-RU" sz="1400" dirty="0"/>
              <a:t>                                          </a:t>
            </a:r>
            <a:r>
              <a:rPr lang="en-GB" sz="1400" dirty="0"/>
              <a:t>204</a:t>
            </a:r>
            <a:r>
              <a:rPr lang="ru-RU" sz="1400" dirty="0"/>
              <a:t> инфраструктурных проектов на </a:t>
            </a:r>
            <a:r>
              <a:rPr lang="en-GB" sz="1400" b="1" dirty="0"/>
              <a:t>40,1 трлн тг</a:t>
            </a:r>
            <a:endParaRPr lang="ru-RU" sz="1400" b="1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400" b="1" dirty="0"/>
              <a:t>Национальный проект по модернизации энергетики и ЖКХ</a:t>
            </a:r>
            <a:r>
              <a:rPr lang="ru-RU" sz="1400" b="1" dirty="0"/>
              <a:t>: </a:t>
            </a:r>
            <a:r>
              <a:rPr lang="ru-RU" sz="1400" dirty="0"/>
              <a:t>Реализация инфраструктурных проектов, объем финансирования </a:t>
            </a:r>
            <a:r>
              <a:rPr lang="en-GB" sz="1400" b="1" dirty="0"/>
              <a:t>6 трлн тг </a:t>
            </a:r>
            <a:endParaRPr lang="ru-RU" sz="1400" b="1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400" b="1" dirty="0"/>
              <a:t>Снижение аварийности </a:t>
            </a:r>
            <a:r>
              <a:rPr lang="en-GB" sz="1400" dirty="0"/>
              <a:t>на 20%, </a:t>
            </a:r>
            <a:r>
              <a:rPr lang="ru-RU" sz="1400" dirty="0"/>
              <a:t>износа</a:t>
            </a:r>
            <a:r>
              <a:rPr lang="en-GB" sz="1400" dirty="0"/>
              <a:t> активов до 40%</a:t>
            </a:r>
          </a:p>
        </p:txBody>
      </p:sp>
      <p:cxnSp>
        <p:nvCxnSpPr>
          <p:cNvPr id="54" name="Прямая соединительная линия 144">
            <a:extLst>
              <a:ext uri="{FF2B5EF4-FFF2-40B4-BE49-F238E27FC236}">
                <a16:creationId xmlns:a16="http://schemas.microsoft.com/office/drawing/2014/main" id="{9CBF1723-40B0-BC87-7913-352782398801}"/>
              </a:ext>
            </a:extLst>
          </p:cNvPr>
          <p:cNvCxnSpPr>
            <a:cxnSpLocks/>
          </p:cNvCxnSpPr>
          <p:nvPr/>
        </p:nvCxnSpPr>
        <p:spPr>
          <a:xfrm flipV="1">
            <a:off x="6174928" y="1259020"/>
            <a:ext cx="0" cy="496800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85000"/>
              </a:schemeClr>
            </a:solidFill>
            <a:prstDash val="sysDot"/>
            <a:miter lim="800000"/>
          </a:ln>
          <a:effectLst/>
        </p:spPr>
      </p:cxnSp>
      <p:cxnSp>
        <p:nvCxnSpPr>
          <p:cNvPr id="55" name="Прямая соединительная линия 144">
            <a:extLst>
              <a:ext uri="{FF2B5EF4-FFF2-40B4-BE49-F238E27FC236}">
                <a16:creationId xmlns:a16="http://schemas.microsoft.com/office/drawing/2014/main" id="{9CBF1723-40B0-BC87-7913-352782398801}"/>
              </a:ext>
            </a:extLst>
          </p:cNvPr>
          <p:cNvCxnSpPr>
            <a:cxnSpLocks/>
          </p:cNvCxnSpPr>
          <p:nvPr/>
        </p:nvCxnSpPr>
        <p:spPr>
          <a:xfrm flipV="1">
            <a:off x="8943457" y="1259020"/>
            <a:ext cx="0" cy="496800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85000"/>
              </a:schemeClr>
            </a:solidFill>
            <a:prstDash val="sysDot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521218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>
          <a:extLst>
            <a:ext uri="{FF2B5EF4-FFF2-40B4-BE49-F238E27FC236}">
              <a16:creationId xmlns:a16="http://schemas.microsoft.com/office/drawing/2014/main" id="{C79ECCF4-32F0-8A40-3FDD-FC04C2BEE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7CAE544A-D6D0-ECAA-3BE8-6A39B831FCB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Слайд think-cell" r:id="rId5" imgW="473" imgH="473" progId="TCLayout.ActiveDocument.1">
                  <p:embed/>
                </p:oleObj>
              </mc:Choice>
              <mc:Fallback>
                <p:oleObj name="Слайд think-cell" r:id="rId5" imgW="473" imgH="473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CAE544A-D6D0-ECAA-3BE8-6A39B831FC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: скругленные углы 242">
            <a:extLst>
              <a:ext uri="{FF2B5EF4-FFF2-40B4-BE49-F238E27FC236}">
                <a16:creationId xmlns:a16="http://schemas.microsoft.com/office/drawing/2014/main" id="{04B298F1-31E6-B316-32C4-BE532C8D8324}"/>
              </a:ext>
            </a:extLst>
          </p:cNvPr>
          <p:cNvSpPr/>
          <p:nvPr/>
        </p:nvSpPr>
        <p:spPr>
          <a:xfrm>
            <a:off x="765237" y="1974522"/>
            <a:ext cx="3941702" cy="396569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3" name="Прямоугольник: скругленные углы 272">
            <a:extLst>
              <a:ext uri="{FF2B5EF4-FFF2-40B4-BE49-F238E27FC236}">
                <a16:creationId xmlns:a16="http://schemas.microsoft.com/office/drawing/2014/main" id="{09AC2DB4-4B9B-46C0-8953-D57FD7A27574}"/>
              </a:ext>
            </a:extLst>
          </p:cNvPr>
          <p:cNvSpPr/>
          <p:nvPr/>
        </p:nvSpPr>
        <p:spPr>
          <a:xfrm>
            <a:off x="5602744" y="2015541"/>
            <a:ext cx="5809813" cy="3911979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4" name="Google Shape;334;p3">
            <a:extLst>
              <a:ext uri="{FF2B5EF4-FFF2-40B4-BE49-F238E27FC236}">
                <a16:creationId xmlns:a16="http://schemas.microsoft.com/office/drawing/2014/main" id="{AD33C8FA-D9E4-FDD7-99EB-1C4FC5D46E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3350" y="179446"/>
            <a:ext cx="11925300" cy="704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00646C"/>
              </a:buClr>
              <a:buSzPts val="2000"/>
            </a:pPr>
            <a:r>
              <a:rPr lang="ru-RU" sz="2400" dirty="0">
                <a:latin typeface="+mj-lt"/>
                <a:ea typeface="Arial"/>
                <a:cs typeface="Arial"/>
                <a:sym typeface="Arial"/>
              </a:rPr>
              <a:t>Предлагается повышение ставки НДС, при этом ставка будет дифференцирована по отраслям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CE959BBC-A0F8-4DDF-B3F6-C3F30DB4F1E8}"/>
              </a:ext>
            </a:extLst>
          </p:cNvPr>
          <p:cNvSpPr txBox="1"/>
          <p:nvPr/>
        </p:nvSpPr>
        <p:spPr>
          <a:xfrm>
            <a:off x="-939800" y="7653867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*</a:t>
            </a:r>
          </a:p>
        </p:txBody>
      </p:sp>
      <p:sp>
        <p:nvSpPr>
          <p:cNvPr id="258" name="Прямоугольник 257">
            <a:extLst>
              <a:ext uri="{FF2B5EF4-FFF2-40B4-BE49-F238E27FC236}">
                <a16:creationId xmlns:a16="http://schemas.microsoft.com/office/drawing/2014/main" id="{C6BC224B-762E-4918-9647-CFC25ECD8513}"/>
              </a:ext>
            </a:extLst>
          </p:cNvPr>
          <p:cNvSpPr/>
          <p:nvPr/>
        </p:nvSpPr>
        <p:spPr>
          <a:xfrm>
            <a:off x="772341" y="1572059"/>
            <a:ext cx="3927495" cy="43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Текущий размер ставки НДС</a:t>
            </a:r>
          </a:p>
        </p:txBody>
      </p:sp>
      <p:sp>
        <p:nvSpPr>
          <p:cNvPr id="262" name="Прямоугольник 261">
            <a:extLst>
              <a:ext uri="{FF2B5EF4-FFF2-40B4-BE49-F238E27FC236}">
                <a16:creationId xmlns:a16="http://schemas.microsoft.com/office/drawing/2014/main" id="{ADF61545-9357-468C-B05B-133C1F235715}"/>
              </a:ext>
            </a:extLst>
          </p:cNvPr>
          <p:cNvSpPr/>
          <p:nvPr/>
        </p:nvSpPr>
        <p:spPr>
          <a:xfrm>
            <a:off x="5602745" y="1572059"/>
            <a:ext cx="5809812" cy="43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k-K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ставки НДС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" name="Стрелка: вправо 260">
            <a:extLst>
              <a:ext uri="{FF2B5EF4-FFF2-40B4-BE49-F238E27FC236}">
                <a16:creationId xmlns:a16="http://schemas.microsoft.com/office/drawing/2014/main" id="{44C7C1C9-2DB9-47A5-B043-03AB2615416D}"/>
              </a:ext>
            </a:extLst>
          </p:cNvPr>
          <p:cNvSpPr/>
          <p:nvPr/>
        </p:nvSpPr>
        <p:spPr>
          <a:xfrm>
            <a:off x="4811845" y="2168966"/>
            <a:ext cx="685993" cy="689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E34DE8E9-06D2-4632-9B92-CEFE15AE5E7E}"/>
              </a:ext>
            </a:extLst>
          </p:cNvPr>
          <p:cNvSpPr txBox="1"/>
          <p:nvPr/>
        </p:nvSpPr>
        <p:spPr>
          <a:xfrm>
            <a:off x="785754" y="2190580"/>
            <a:ext cx="3900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000" b="1" dirty="0">
                <a:solidFill>
                  <a:schemeClr val="tx1">
                    <a:lumMod val="75000"/>
                  </a:schemeClr>
                </a:solidFill>
              </a:rPr>
              <a:t>12%</a:t>
            </a:r>
            <a:endParaRPr lang="ru-RU" sz="2000" dirty="0"/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DF60C019-D49A-4915-9FDD-6F598BABB566}"/>
              </a:ext>
            </a:extLst>
          </p:cNvPr>
          <p:cNvSpPr txBox="1"/>
          <p:nvPr/>
        </p:nvSpPr>
        <p:spPr>
          <a:xfrm>
            <a:off x="5616950" y="3206139"/>
            <a:ext cx="5809813" cy="2734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</a:rPr>
              <a:t>Дифференциация НДС по отраслям </a:t>
            </a:r>
            <a:endParaRPr lang="ru-RU" sz="2000" b="1" dirty="0">
              <a:latin typeface="Arial" panose="020B0604020202020204" pitchFamily="34" charset="0"/>
            </a:endParaRPr>
          </a:p>
          <a:p>
            <a:pPr marL="800100" lvl="1" indent="-342900">
              <a:spcAft>
                <a:spcPts val="700"/>
              </a:spcAft>
              <a:buFont typeface="Arial" panose="020B0604020202020204" pitchFamily="34" charset="0"/>
              <a:buChar char="‒"/>
            </a:pPr>
            <a:r>
              <a:rPr lang="ru-RU" sz="2000" b="1" dirty="0">
                <a:latin typeface="Arial" panose="020B0604020202020204" pitchFamily="34" charset="0"/>
              </a:rPr>
              <a:t>Освобождение: </a:t>
            </a:r>
            <a:r>
              <a:rPr lang="ru-RU" sz="2000" dirty="0">
                <a:latin typeface="Arial" panose="020B0604020202020204" pitchFamily="34" charset="0"/>
              </a:rPr>
              <a:t>для сельского хозяйства</a:t>
            </a:r>
          </a:p>
          <a:p>
            <a:pPr marL="800100" lvl="1" indent="-342900">
              <a:spcAft>
                <a:spcPts val="700"/>
              </a:spcAft>
              <a:buFont typeface="Arial" panose="020B0604020202020204" pitchFamily="34" charset="0"/>
              <a:buChar char="‒"/>
            </a:pPr>
            <a:r>
              <a:rPr lang="ru-RU" sz="2000" b="1" dirty="0">
                <a:latin typeface="Arial" panose="020B0604020202020204" pitchFamily="34" charset="0"/>
              </a:rPr>
              <a:t>Промежуточная ставка: 10% </a:t>
            </a:r>
            <a:r>
              <a:rPr lang="ru-RU" sz="2000" dirty="0">
                <a:latin typeface="Arial" panose="020B0604020202020204" pitchFamily="34" charset="0"/>
              </a:rPr>
              <a:t>- для здравоохранения; обсуждается также для ряда других отраслей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</a:rPr>
              <a:t>– </a:t>
            </a:r>
            <a:r>
              <a:rPr lang="en-US" sz="2000" dirty="0">
                <a:latin typeface="Arial" panose="020B0604020202020204" pitchFamily="34" charset="0"/>
              </a:rPr>
              <a:t>IT, </a:t>
            </a:r>
            <a:r>
              <a:rPr lang="ru-RU" sz="2000" dirty="0">
                <a:latin typeface="Arial" panose="020B0604020202020204" pitchFamily="34" charset="0"/>
              </a:rPr>
              <a:t>туризм, креативная индустрия, продукты питания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50DB172D-5CA8-4E07-83B4-68F385754FB2}"/>
              </a:ext>
            </a:extLst>
          </p:cNvPr>
          <p:cNvSpPr txBox="1"/>
          <p:nvPr/>
        </p:nvSpPr>
        <p:spPr>
          <a:xfrm>
            <a:off x="785754" y="3206139"/>
            <a:ext cx="39006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>
                <a:latin typeface="Arial" panose="020B0604020202020204" pitchFamily="34" charset="0"/>
                <a:ea typeface="Aptos" panose="020B0004020202020204" pitchFamily="34" charset="0"/>
              </a:rPr>
              <a:t>является одной из самых низких в мире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27C67-1BBD-C525-3AD6-9A4C7877CC21}"/>
              </a:ext>
            </a:extLst>
          </p:cNvPr>
          <p:cNvSpPr txBox="1"/>
          <p:nvPr/>
        </p:nvSpPr>
        <p:spPr>
          <a:xfrm>
            <a:off x="6356438" y="2190580"/>
            <a:ext cx="4302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000" b="1" dirty="0">
                <a:solidFill>
                  <a:schemeClr val="tx1">
                    <a:lumMod val="75000"/>
                  </a:schemeClr>
                </a:solidFill>
              </a:rPr>
              <a:t>1</a:t>
            </a:r>
            <a:r>
              <a:rPr lang="en-US" sz="4000" b="1" dirty="0">
                <a:solidFill>
                  <a:schemeClr val="tx1">
                    <a:lumMod val="75000"/>
                  </a:schemeClr>
                </a:solidFill>
              </a:rPr>
              <a:t>6</a:t>
            </a:r>
            <a:r>
              <a:rPr lang="ru-RU" sz="4000" b="1" dirty="0">
                <a:solidFill>
                  <a:schemeClr val="tx1">
                    <a:lumMod val="75000"/>
                  </a:schemeClr>
                </a:solidFill>
              </a:rPr>
              <a:t>%</a:t>
            </a:r>
            <a:br>
              <a:rPr lang="ru-RU" sz="4000" b="1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общеустановленная ставка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0180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>
          <a:extLst>
            <a:ext uri="{FF2B5EF4-FFF2-40B4-BE49-F238E27FC236}">
              <a16:creationId xmlns:a16="http://schemas.microsoft.com/office/drawing/2014/main" id="{C79ECCF4-32F0-8A40-3FDD-FC04C2BEE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7CAE544A-D6D0-ECAA-3BE8-6A39B831FCB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Слайд think-cell" r:id="rId5" imgW="473" imgH="473" progId="TCLayout.ActiveDocument.1">
                  <p:embed/>
                </p:oleObj>
              </mc:Choice>
              <mc:Fallback>
                <p:oleObj name="Слайд think-cell" r:id="rId5" imgW="473" imgH="473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CAE544A-D6D0-ECAA-3BE8-6A39B831FC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: скругленные углы 242">
            <a:extLst>
              <a:ext uri="{FF2B5EF4-FFF2-40B4-BE49-F238E27FC236}">
                <a16:creationId xmlns:a16="http://schemas.microsoft.com/office/drawing/2014/main" id="{04B298F1-31E6-B316-32C4-BE532C8D8324}"/>
              </a:ext>
            </a:extLst>
          </p:cNvPr>
          <p:cNvSpPr/>
          <p:nvPr/>
        </p:nvSpPr>
        <p:spPr>
          <a:xfrm>
            <a:off x="939801" y="1850442"/>
            <a:ext cx="4302424" cy="428365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3" name="Прямоугольник: скругленные углы 272">
            <a:extLst>
              <a:ext uri="{FF2B5EF4-FFF2-40B4-BE49-F238E27FC236}">
                <a16:creationId xmlns:a16="http://schemas.microsoft.com/office/drawing/2014/main" id="{09AC2DB4-4B9B-46C0-8953-D57FD7A27574}"/>
              </a:ext>
            </a:extLst>
          </p:cNvPr>
          <p:cNvSpPr/>
          <p:nvPr/>
        </p:nvSpPr>
        <p:spPr>
          <a:xfrm>
            <a:off x="6236798" y="1850441"/>
            <a:ext cx="5637702" cy="4283659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4" name="Google Shape;334;p3">
            <a:extLst>
              <a:ext uri="{FF2B5EF4-FFF2-40B4-BE49-F238E27FC236}">
                <a16:creationId xmlns:a16="http://schemas.microsoft.com/office/drawing/2014/main" id="{AD33C8FA-D9E4-FDD7-99EB-1C4FC5D46E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6700" y="179446"/>
            <a:ext cx="11382993" cy="704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00646C"/>
              </a:buClr>
              <a:buSzPts val="2000"/>
              <a:buFont typeface="Arial"/>
              <a:buNone/>
            </a:pPr>
            <a:r>
              <a:rPr lang="ru-RU" sz="2400" dirty="0">
                <a:latin typeface="+mj-lt"/>
                <a:ea typeface="Arial"/>
                <a:cs typeface="Arial"/>
                <a:sym typeface="Arial"/>
              </a:rPr>
              <a:t>Предлагается снижение порога по постановке на учет по НДС до 15 млн тенге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CE959BBC-A0F8-4DDF-B3F6-C3F30DB4F1E8}"/>
              </a:ext>
            </a:extLst>
          </p:cNvPr>
          <p:cNvSpPr txBox="1"/>
          <p:nvPr/>
        </p:nvSpPr>
        <p:spPr>
          <a:xfrm>
            <a:off x="-939800" y="7653867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*</a:t>
            </a:r>
          </a:p>
        </p:txBody>
      </p:sp>
      <p:sp>
        <p:nvSpPr>
          <p:cNvPr id="258" name="Прямоугольник 257">
            <a:extLst>
              <a:ext uri="{FF2B5EF4-FFF2-40B4-BE49-F238E27FC236}">
                <a16:creationId xmlns:a16="http://schemas.microsoft.com/office/drawing/2014/main" id="{C6BC224B-762E-4918-9647-CFC25ECD8513}"/>
              </a:ext>
            </a:extLst>
          </p:cNvPr>
          <p:cNvSpPr/>
          <p:nvPr/>
        </p:nvSpPr>
        <p:spPr>
          <a:xfrm>
            <a:off x="939800" y="1394260"/>
            <a:ext cx="4302425" cy="45618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Действующий порог</a:t>
            </a:r>
          </a:p>
        </p:txBody>
      </p:sp>
      <p:sp>
        <p:nvSpPr>
          <p:cNvPr id="262" name="Прямоугольник 261">
            <a:extLst>
              <a:ext uri="{FF2B5EF4-FFF2-40B4-BE49-F238E27FC236}">
                <a16:creationId xmlns:a16="http://schemas.microsoft.com/office/drawing/2014/main" id="{ADF61545-9357-468C-B05B-133C1F235715}"/>
              </a:ext>
            </a:extLst>
          </p:cNvPr>
          <p:cNvSpPr/>
          <p:nvPr/>
        </p:nvSpPr>
        <p:spPr>
          <a:xfrm>
            <a:off x="6236798" y="1394259"/>
            <a:ext cx="5637702" cy="4561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Предлагаемый порог</a:t>
            </a:r>
          </a:p>
        </p:txBody>
      </p:sp>
      <p:sp>
        <p:nvSpPr>
          <p:cNvPr id="261" name="Стрелка: вправо 260">
            <a:extLst>
              <a:ext uri="{FF2B5EF4-FFF2-40B4-BE49-F238E27FC236}">
                <a16:creationId xmlns:a16="http://schemas.microsoft.com/office/drawing/2014/main" id="{44C7C1C9-2DB9-47A5-B043-03AB2615416D}"/>
              </a:ext>
            </a:extLst>
          </p:cNvPr>
          <p:cNvSpPr/>
          <p:nvPr/>
        </p:nvSpPr>
        <p:spPr>
          <a:xfrm>
            <a:off x="5387078" y="2329836"/>
            <a:ext cx="685993" cy="689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E34DE8E9-06D2-4632-9B92-CEFE15AE5E7E}"/>
              </a:ext>
            </a:extLst>
          </p:cNvPr>
          <p:cNvSpPr txBox="1"/>
          <p:nvPr/>
        </p:nvSpPr>
        <p:spPr>
          <a:xfrm>
            <a:off x="939800" y="2157551"/>
            <a:ext cx="4302425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dirty="0">
                <a:solidFill>
                  <a:schemeClr val="tx1">
                    <a:lumMod val="75000"/>
                  </a:schemeClr>
                </a:solidFill>
              </a:rPr>
              <a:t>80</a:t>
            </a:r>
            <a:endParaRPr lang="ru-RU" sz="3200" dirty="0"/>
          </a:p>
          <a:p>
            <a:pPr algn="ctr">
              <a:lnSpc>
                <a:spcPct val="90000"/>
              </a:lnSpc>
            </a:pPr>
            <a:r>
              <a:rPr lang="ru-RU" sz="2400" dirty="0"/>
              <a:t>млн тенге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0DB1883A-27B1-45C5-9376-601C2F8D265E}"/>
              </a:ext>
            </a:extLst>
          </p:cNvPr>
          <p:cNvSpPr txBox="1"/>
          <p:nvPr/>
        </p:nvSpPr>
        <p:spPr>
          <a:xfrm>
            <a:off x="6904437" y="2157551"/>
            <a:ext cx="4302424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dirty="0">
                <a:solidFill>
                  <a:schemeClr val="accent1"/>
                </a:solidFill>
              </a:rPr>
              <a:t>15</a:t>
            </a:r>
            <a:r>
              <a:rPr lang="ru-RU" sz="3200" dirty="0">
                <a:solidFill>
                  <a:schemeClr val="accent1"/>
                </a:solidFill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ru-RU" sz="2400" dirty="0"/>
              <a:t>млн тенге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DF60C019-D49A-4915-9FDD-6F598BABB566}"/>
              </a:ext>
            </a:extLst>
          </p:cNvPr>
          <p:cNvSpPr txBox="1"/>
          <p:nvPr/>
        </p:nvSpPr>
        <p:spPr>
          <a:xfrm>
            <a:off x="6236798" y="3459092"/>
            <a:ext cx="5637702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ea typeface="Aptos" panose="020B0004020202020204" pitchFamily="34" charset="0"/>
              </a:rPr>
              <a:t>Порог для самозанятых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Усложнение экономических условий для дробления</a:t>
            </a:r>
            <a:r>
              <a:rPr lang="en-US" dirty="0">
                <a:latin typeface="Arial" panose="020B0604020202020204" pitchFamily="34" charset="0"/>
                <a:ea typeface="Aptos" panose="020B0004020202020204" pitchFamily="34" charset="0"/>
              </a:rPr>
              <a:t>: </a:t>
            </a:r>
            <a:r>
              <a:rPr lang="ru-RU" dirty="0">
                <a:latin typeface="Arial" panose="020B0604020202020204" pitchFamily="34" charset="0"/>
                <a:ea typeface="Aptos" panose="020B0004020202020204" pitchFamily="34" charset="0"/>
              </a:rPr>
              <a:t>с</a:t>
            </a:r>
            <a:r>
              <a:rPr lang="ru-RU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тоимость издержек дробления превысит выгоду от дроблени</a:t>
            </a:r>
            <a:r>
              <a:rPr lang="ru-RU" dirty="0">
                <a:latin typeface="Arial" panose="020B0604020202020204" pitchFamily="34" charset="0"/>
                <a:ea typeface="Aptos" panose="020B0004020202020204" pitchFamily="34" charset="0"/>
              </a:rPr>
              <a:t>я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К НДС вернется природа </a:t>
            </a:r>
            <a:r>
              <a:rPr lang="ru-RU" b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косвенного</a:t>
            </a:r>
            <a:r>
              <a:rPr lang="ru-RU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налога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Расширение круга плательщиков НДС создаст </a:t>
            </a:r>
            <a:r>
              <a:rPr lang="ru-RU" b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равные конкурентные условия</a:t>
            </a:r>
            <a:endParaRPr lang="ru-RU" dirty="0"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50DB172D-5CA8-4E07-83B4-68F385754FB2}"/>
              </a:ext>
            </a:extLst>
          </p:cNvPr>
          <p:cNvSpPr txBox="1"/>
          <p:nvPr/>
        </p:nvSpPr>
        <p:spPr>
          <a:xfrm>
            <a:off x="939800" y="3459092"/>
            <a:ext cx="4302425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Лишь </a:t>
            </a:r>
            <a:r>
              <a:rPr lang="ru-RU" b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4% предприятий </a:t>
            </a:r>
            <a:r>
              <a:rPr lang="ru-RU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платит НДС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Бизнес </a:t>
            </a:r>
            <a:r>
              <a:rPr lang="ru-RU" b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дробится</a:t>
            </a:r>
            <a:r>
              <a:rPr lang="ru-RU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, чтобы избежать налогов</a:t>
            </a:r>
            <a:endParaRPr lang="ru-RU" dirty="0"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Из-за высокого порога и льгот </a:t>
            </a:r>
            <a:r>
              <a:rPr lang="ru-RU" dirty="0">
                <a:latin typeface="Arial" panose="020B0604020202020204" pitchFamily="34" charset="0"/>
              </a:rPr>
              <a:t>прервался зачет НДС, о</a:t>
            </a:r>
            <a:r>
              <a:rPr lang="ru-RU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н превратился </a:t>
            </a:r>
            <a:r>
              <a:rPr lang="ru-RU" b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в налог с оборота</a:t>
            </a:r>
          </a:p>
        </p:txBody>
      </p:sp>
    </p:spTree>
    <p:extLst>
      <p:ext uri="{BB962C8B-B14F-4D97-AF65-F5344CB8AC3E}">
        <p14:creationId xmlns:p14="http://schemas.microsoft.com/office/powerpoint/2010/main" val="3334048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C3263266-6859-E3E3-CC8B-229E46CE485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Слайд think-cell" r:id="rId4" imgW="395" imgH="394" progId="TCLayout.ActiveDocument.1">
                  <p:embed/>
                </p:oleObj>
              </mc:Choice>
              <mc:Fallback>
                <p:oleObj name="Слайд think-cell" r:id="rId4" imgW="395" imgH="39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3263266-6859-E3E3-CC8B-229E46CE48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Google Shape;334;p3">
            <a:extLst>
              <a:ext uri="{FF2B5EF4-FFF2-40B4-BE49-F238E27FC236}">
                <a16:creationId xmlns:a16="http://schemas.microsoft.com/office/drawing/2014/main" id="{FBF2361E-FF62-8A78-CC2F-25924A1D03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8758" y="179446"/>
            <a:ext cx="11220935" cy="704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646C"/>
              </a:buClr>
              <a:buSzPts val="2000"/>
            </a:pPr>
            <a:r>
              <a:rPr lang="ru-RU" sz="2400" dirty="0">
                <a:sym typeface="+mn-lt"/>
              </a:rPr>
              <a:t>Предлагается реформирование специальных налоговых режимов</a:t>
            </a:r>
          </a:p>
        </p:txBody>
      </p:sp>
      <p:sp>
        <p:nvSpPr>
          <p:cNvPr id="5" name="Прямоугольник: скругленные углы 242">
            <a:extLst>
              <a:ext uri="{FF2B5EF4-FFF2-40B4-BE49-F238E27FC236}">
                <a16:creationId xmlns:a16="http://schemas.microsoft.com/office/drawing/2014/main" id="{52300F4F-09D4-6DF2-2A0D-169EB1F51A0F}"/>
              </a:ext>
            </a:extLst>
          </p:cNvPr>
          <p:cNvSpPr/>
          <p:nvPr/>
        </p:nvSpPr>
        <p:spPr>
          <a:xfrm>
            <a:off x="570778" y="1567932"/>
            <a:ext cx="5508000" cy="172117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: скругленные углы 272">
            <a:extLst>
              <a:ext uri="{FF2B5EF4-FFF2-40B4-BE49-F238E27FC236}">
                <a16:creationId xmlns:a16="http://schemas.microsoft.com/office/drawing/2014/main" id="{07FC6416-319A-2E59-B09C-04AE0BB123E6}"/>
              </a:ext>
            </a:extLst>
          </p:cNvPr>
          <p:cNvSpPr/>
          <p:nvPr/>
        </p:nvSpPr>
        <p:spPr>
          <a:xfrm>
            <a:off x="6725139" y="1869715"/>
            <a:ext cx="4932000" cy="4371622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257">
            <a:extLst>
              <a:ext uri="{FF2B5EF4-FFF2-40B4-BE49-F238E27FC236}">
                <a16:creationId xmlns:a16="http://schemas.microsoft.com/office/drawing/2014/main" id="{112E433F-D1A9-A20E-0BA7-74CDE1A346FC}"/>
              </a:ext>
            </a:extLst>
          </p:cNvPr>
          <p:cNvSpPr/>
          <p:nvPr/>
        </p:nvSpPr>
        <p:spPr>
          <a:xfrm>
            <a:off x="570777" y="1165468"/>
            <a:ext cx="5508000" cy="45618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Действующий режим упрощенной декларации</a:t>
            </a:r>
          </a:p>
        </p:txBody>
      </p:sp>
      <p:sp>
        <p:nvSpPr>
          <p:cNvPr id="8" name="Прямоугольник 261">
            <a:extLst>
              <a:ext uri="{FF2B5EF4-FFF2-40B4-BE49-F238E27FC236}">
                <a16:creationId xmlns:a16="http://schemas.microsoft.com/office/drawing/2014/main" id="{A573460B-00A1-B526-CDE0-346DD7A5EB40}"/>
              </a:ext>
            </a:extLst>
          </p:cNvPr>
          <p:cNvSpPr/>
          <p:nvPr/>
        </p:nvSpPr>
        <p:spPr>
          <a:xfrm>
            <a:off x="6725139" y="1165468"/>
            <a:ext cx="4932000" cy="7042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k-K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Предлагаемый режим упрощенной декларации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трелка: вправо 260">
            <a:extLst>
              <a:ext uri="{FF2B5EF4-FFF2-40B4-BE49-F238E27FC236}">
                <a16:creationId xmlns:a16="http://schemas.microsoft.com/office/drawing/2014/main" id="{D871F1F1-1BBB-17CF-38B0-C44CF4BCBF75}"/>
              </a:ext>
            </a:extLst>
          </p:cNvPr>
          <p:cNvSpPr/>
          <p:nvPr/>
        </p:nvSpPr>
        <p:spPr>
          <a:xfrm rot="2567455">
            <a:off x="6145965" y="2015112"/>
            <a:ext cx="540000" cy="39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E87A4B-AD72-E81E-3C3F-231D519CCCCA}"/>
              </a:ext>
            </a:extLst>
          </p:cNvPr>
          <p:cNvSpPr txBox="1"/>
          <p:nvPr/>
        </p:nvSpPr>
        <p:spPr>
          <a:xfrm>
            <a:off x="6936941" y="2406173"/>
            <a:ext cx="4500952" cy="3311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</a:rPr>
              <a:t>Предел по доходу – 2 359 млн тенге в год</a:t>
            </a:r>
          </a:p>
          <a:p>
            <a:pPr marL="285750" indent="-285750"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</a:rPr>
              <a:t>Численность работников – без ограничений</a:t>
            </a:r>
          </a:p>
          <a:p>
            <a:pPr marL="285750" indent="-285750"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</a:rPr>
              <a:t>ФОТ вычитается, если доход от реализации превышает 100 млн тенге в год</a:t>
            </a:r>
          </a:p>
          <a:p>
            <a:pPr marL="285750" indent="-285750"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</a:rPr>
              <a:t>Разрешительный список ОКЭД</a:t>
            </a:r>
          </a:p>
          <a:p>
            <a:pPr marL="285750" indent="-285750"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</a:rPr>
              <a:t>Ставка 4% (-50% - право маслихата)</a:t>
            </a:r>
          </a:p>
          <a:p>
            <a:pPr marL="285750" indent="-285750"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</a:rPr>
              <a:t>Реализация </a:t>
            </a:r>
            <a:r>
              <a:rPr lang="ru-RU" b="1" dirty="0">
                <a:latin typeface="Arial" panose="020B0604020202020204" pitchFamily="34" charset="0"/>
              </a:rPr>
              <a:t>только для </a:t>
            </a:r>
            <a:r>
              <a:rPr lang="en-US" b="1" dirty="0">
                <a:latin typeface="Arial" panose="020B0604020202020204" pitchFamily="34" charset="0"/>
              </a:rPr>
              <a:t>B2C</a:t>
            </a:r>
            <a:endParaRPr lang="ru-RU" b="1" dirty="0">
              <a:latin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242">
            <a:extLst>
              <a:ext uri="{FF2B5EF4-FFF2-40B4-BE49-F238E27FC236}">
                <a16:creationId xmlns:a16="http://schemas.microsoft.com/office/drawing/2014/main" id="{4411781E-4164-635F-09ED-79D6C15B806D}"/>
              </a:ext>
            </a:extLst>
          </p:cNvPr>
          <p:cNvSpPr/>
          <p:nvPr/>
        </p:nvSpPr>
        <p:spPr>
          <a:xfrm>
            <a:off x="570778" y="4008036"/>
            <a:ext cx="5508000" cy="22333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257">
            <a:extLst>
              <a:ext uri="{FF2B5EF4-FFF2-40B4-BE49-F238E27FC236}">
                <a16:creationId xmlns:a16="http://schemas.microsoft.com/office/drawing/2014/main" id="{ED7B54DF-3DF2-718E-1786-BA5C900ACD43}"/>
              </a:ext>
            </a:extLst>
          </p:cNvPr>
          <p:cNvSpPr/>
          <p:nvPr/>
        </p:nvSpPr>
        <p:spPr>
          <a:xfrm>
            <a:off x="570777" y="3605572"/>
            <a:ext cx="5508000" cy="45618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Действующий режим розничного налога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2C550C-DD04-4D79-E703-E580CC168497}"/>
              </a:ext>
            </a:extLst>
          </p:cNvPr>
          <p:cNvSpPr txBox="1"/>
          <p:nvPr/>
        </p:nvSpPr>
        <p:spPr>
          <a:xfrm>
            <a:off x="718309" y="1693704"/>
            <a:ext cx="5210488" cy="1469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</a:rPr>
              <a:t>Предел по доходу – 188 млн в год</a:t>
            </a:r>
          </a:p>
          <a:p>
            <a:pPr marL="285750" indent="-285750"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</a:rPr>
              <a:t>Численность работников – 30 человек</a:t>
            </a:r>
          </a:p>
          <a:p>
            <a:pPr marL="285750" indent="-285750"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</a:rPr>
              <a:t>Запретительный список ОКЭД</a:t>
            </a:r>
          </a:p>
          <a:p>
            <a:pPr marL="285750" indent="-285750"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</a:rPr>
              <a:t>Ставка – 3%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98EE95-56E9-F47B-C58E-85C980CCAAF6}"/>
              </a:ext>
            </a:extLst>
          </p:cNvPr>
          <p:cNvSpPr txBox="1"/>
          <p:nvPr/>
        </p:nvSpPr>
        <p:spPr>
          <a:xfrm>
            <a:off x="718309" y="4067987"/>
            <a:ext cx="5210488" cy="2113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</a:rPr>
              <a:t>Предел по доходу – 2 359 млн в год</a:t>
            </a:r>
          </a:p>
          <a:p>
            <a:pPr marL="285750" indent="-285750"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</a:rPr>
              <a:t>Численность работников – 200 человек</a:t>
            </a:r>
          </a:p>
          <a:p>
            <a:pPr marL="285750" indent="-285750"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</a:rPr>
              <a:t>ФОТ вычитается из облагаемого дохода </a:t>
            </a:r>
          </a:p>
          <a:p>
            <a:pPr marL="285750" indent="-285750"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</a:rPr>
              <a:t>Разрешительный список ОКЭД</a:t>
            </a:r>
          </a:p>
          <a:p>
            <a:pPr marL="285750" indent="-285750"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</a:rPr>
              <a:t>Ставка – 4% для </a:t>
            </a:r>
            <a:r>
              <a:rPr lang="en-US" dirty="0">
                <a:latin typeface="Arial" panose="020B0604020202020204" pitchFamily="34" charset="0"/>
              </a:rPr>
              <a:t>B2C </a:t>
            </a:r>
            <a:r>
              <a:rPr lang="ru-RU" dirty="0">
                <a:latin typeface="Arial" panose="020B0604020202020204" pitchFamily="34" charset="0"/>
              </a:rPr>
              <a:t>(- 50% - право маслихата), 8% для </a:t>
            </a:r>
            <a:r>
              <a:rPr lang="en-US" dirty="0">
                <a:latin typeface="Arial" panose="020B0604020202020204" pitchFamily="34" charset="0"/>
              </a:rPr>
              <a:t>B2B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7" name="Стрелка: вправо 260">
            <a:extLst>
              <a:ext uri="{FF2B5EF4-FFF2-40B4-BE49-F238E27FC236}">
                <a16:creationId xmlns:a16="http://schemas.microsoft.com/office/drawing/2014/main" id="{C16F40D1-1505-145D-9B37-ACEB1CCFA206}"/>
              </a:ext>
            </a:extLst>
          </p:cNvPr>
          <p:cNvSpPr/>
          <p:nvPr/>
        </p:nvSpPr>
        <p:spPr>
          <a:xfrm rot="19287881">
            <a:off x="6144054" y="4828012"/>
            <a:ext cx="540000" cy="39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371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>
          <a:extLst>
            <a:ext uri="{FF2B5EF4-FFF2-40B4-BE49-F238E27FC236}">
              <a16:creationId xmlns:a16="http://schemas.microsoft.com/office/drawing/2014/main" id="{6FF1A6C3-E139-90A3-DC19-6FB733C2B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48918D11-12E3-B955-C487-E25B2F6F177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Слайд think-cell" r:id="rId5" imgW="473" imgH="473" progId="TCLayout.ActiveDocument.1">
                  <p:embed/>
                </p:oleObj>
              </mc:Choice>
              <mc:Fallback>
                <p:oleObj name="Слайд think-cell" r:id="rId5" imgW="473" imgH="473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6064B65-AA04-E24F-3E06-6D28BD8AE7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14D0641-61B7-CD11-AF61-BC236857DC3E}"/>
              </a:ext>
            </a:extLst>
          </p:cNvPr>
          <p:cNvSpPr txBox="1">
            <a:spLocks/>
          </p:cNvSpPr>
          <p:nvPr/>
        </p:nvSpPr>
        <p:spPr>
          <a:xfrm>
            <a:off x="263800" y="72322"/>
            <a:ext cx="10640291" cy="704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625" b="0" kern="1200">
                <a:solidFill>
                  <a:srgbClr val="0064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dirty="0">
                <a:latin typeface="Arial Black" panose="020B0A04020102020204" pitchFamily="34" charset="0"/>
              </a:rPr>
              <a:t>СОДЕРЖАНИЕ</a:t>
            </a:r>
          </a:p>
        </p:txBody>
      </p:sp>
      <p:sp>
        <p:nvSpPr>
          <p:cNvPr id="8" name="Trapezoid 11">
            <a:extLst>
              <a:ext uri="{FF2B5EF4-FFF2-40B4-BE49-F238E27FC236}">
                <a16:creationId xmlns:a16="http://schemas.microsoft.com/office/drawing/2014/main" id="{00139048-5828-6C7A-C3C1-9859EBB53CAA}"/>
              </a:ext>
            </a:extLst>
          </p:cNvPr>
          <p:cNvSpPr/>
          <p:nvPr/>
        </p:nvSpPr>
        <p:spPr>
          <a:xfrm>
            <a:off x="883489" y="2569860"/>
            <a:ext cx="8197011" cy="595420"/>
          </a:xfrm>
          <a:prstGeom prst="trapezoid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87313" fontAlgn="base"/>
            <a:r>
              <a:rPr lang="ru-RU" sz="2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Предлагаемые изменения</a:t>
            </a:r>
          </a:p>
        </p:txBody>
      </p:sp>
      <p:sp>
        <p:nvSpPr>
          <p:cNvPr id="9" name="Oval 11">
            <a:extLst>
              <a:ext uri="{FF2B5EF4-FFF2-40B4-BE49-F238E27FC236}">
                <a16:creationId xmlns:a16="http://schemas.microsoft.com/office/drawing/2014/main" id="{ED77C027-ABD7-361B-AB95-5BCCFDD7B059}"/>
              </a:ext>
            </a:extLst>
          </p:cNvPr>
          <p:cNvSpPr/>
          <p:nvPr/>
        </p:nvSpPr>
        <p:spPr>
          <a:xfrm>
            <a:off x="412750" y="2661038"/>
            <a:ext cx="396000" cy="396000"/>
          </a:xfrm>
          <a:prstGeom prst="ellipse">
            <a:avLst/>
          </a:prstGeom>
          <a:solidFill>
            <a:srgbClr val="00646C"/>
          </a:solidFill>
          <a:ln w="9525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295E5A4D-C22C-C698-99FF-DA27F92DDCF7}"/>
              </a:ext>
            </a:extLst>
          </p:cNvPr>
          <p:cNvSpPr/>
          <p:nvPr/>
        </p:nvSpPr>
        <p:spPr>
          <a:xfrm>
            <a:off x="412750" y="4146916"/>
            <a:ext cx="396000" cy="396000"/>
          </a:xfrm>
          <a:prstGeom prst="ellipse">
            <a:avLst/>
          </a:prstGeom>
          <a:solidFill>
            <a:srgbClr val="00646C"/>
          </a:solidFill>
          <a:ln w="9525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rapezoid 11">
            <a:extLst>
              <a:ext uri="{FF2B5EF4-FFF2-40B4-BE49-F238E27FC236}">
                <a16:creationId xmlns:a16="http://schemas.microsoft.com/office/drawing/2014/main" id="{C0051FDD-1C4A-04DC-D4DF-658510CBE8CC}"/>
              </a:ext>
            </a:extLst>
          </p:cNvPr>
          <p:cNvSpPr/>
          <p:nvPr/>
        </p:nvSpPr>
        <p:spPr>
          <a:xfrm>
            <a:off x="883489" y="4047206"/>
            <a:ext cx="8197011" cy="595420"/>
          </a:xfrm>
          <a:prstGeom prst="trapezoid">
            <a:avLst>
              <a:gd name="adj" fmla="val 0"/>
            </a:avLst>
          </a:prstGeom>
          <a:solidFill>
            <a:srgbClr val="00646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87313" lvl="0" fontAlgn="base">
              <a:defRPr/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Необходимость в налоговой реформе</a:t>
            </a:r>
          </a:p>
        </p:txBody>
      </p:sp>
    </p:spTree>
    <p:extLst>
      <p:ext uri="{BB962C8B-B14F-4D97-AF65-F5344CB8AC3E}">
        <p14:creationId xmlns:p14="http://schemas.microsoft.com/office/powerpoint/2010/main" val="1619281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>
          <a:extLst>
            <a:ext uri="{FF2B5EF4-FFF2-40B4-BE49-F238E27FC236}">
              <a16:creationId xmlns:a16="http://schemas.microsoft.com/office/drawing/2014/main" id="{66A81E27-BD9A-07FA-3557-A4FBE1FBC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041721EC-E024-8722-C7FB-B61F42C2135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56329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Слайд think-cell" r:id="rId24" imgW="473" imgH="473" progId="TCLayout.ActiveDocument.1">
                  <p:embed/>
                </p:oleObj>
              </mc:Choice>
              <mc:Fallback>
                <p:oleObj name="Слайд think-cell" r:id="rId24" imgW="473" imgH="473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A4192A8-ECA1-05D0-7C46-0070F70C99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4" name="Google Shape;334;p3">
            <a:extLst>
              <a:ext uri="{FF2B5EF4-FFF2-40B4-BE49-F238E27FC236}">
                <a16:creationId xmlns:a16="http://schemas.microsoft.com/office/drawing/2014/main" id="{137689F2-9D20-D80D-3B4C-CFC828C4AB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2452" y="179446"/>
            <a:ext cx="11337242" cy="704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46C"/>
              </a:buClr>
              <a:buSzPts val="2000"/>
              <a:buFont typeface="Arial"/>
              <a:buNone/>
            </a:pPr>
            <a:r>
              <a:rPr lang="ru-RU" sz="2400" dirty="0">
                <a:solidFill>
                  <a:srgbClr val="00656D"/>
                </a:solidFill>
              </a:rPr>
              <a:t>Доходы консолидированного бюджета составляют 23% от ВВП, что в международном сравнении является низким показателем</a:t>
            </a:r>
            <a:endParaRPr sz="2400" dirty="0"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7" name="Google Shape;334;p3">
            <a:extLst>
              <a:ext uri="{FF2B5EF4-FFF2-40B4-BE49-F238E27FC236}">
                <a16:creationId xmlns:a16="http://schemas.microsoft.com/office/drawing/2014/main" id="{6FE80564-7BEC-E363-3C8D-6FA078A86921}"/>
              </a:ext>
            </a:extLst>
          </p:cNvPr>
          <p:cNvSpPr txBox="1">
            <a:spLocks/>
          </p:cNvSpPr>
          <p:nvPr/>
        </p:nvSpPr>
        <p:spPr>
          <a:xfrm>
            <a:off x="83127" y="5907923"/>
            <a:ext cx="11922826" cy="70424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625" b="0" kern="1200">
                <a:solidFill>
                  <a:srgbClr val="0064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spcBef>
                <a:spcPts val="0"/>
              </a:spcBef>
              <a:buClr>
                <a:srgbClr val="00646C"/>
              </a:buClr>
              <a:buSzPts val="2000"/>
              <a:buFont typeface="Arial"/>
              <a:buNone/>
            </a:pPr>
            <a:r>
              <a:rPr lang="ru-RU" sz="2000" dirty="0">
                <a:latin typeface="+mj-lt"/>
              </a:rPr>
              <a:t>По доле доходов бюджета к ВВП Казахстан находится на последнем месте среди стран СНГ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43EF0864-2CD5-78FC-56D2-B7CB1F304A20}"/>
              </a:ext>
            </a:extLst>
          </p:cNvPr>
          <p:cNvCxnSpPr>
            <a:cxnSpLocks/>
          </p:cNvCxnSpPr>
          <p:nvPr/>
        </p:nvCxnSpPr>
        <p:spPr>
          <a:xfrm>
            <a:off x="0" y="5896073"/>
            <a:ext cx="12192000" cy="0"/>
          </a:xfrm>
          <a:prstGeom prst="line">
            <a:avLst/>
          </a:prstGeom>
          <a:ln w="38100">
            <a:solidFill>
              <a:srgbClr val="0064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7" name="ee4pFootnotes">
            <a:extLst>
              <a:ext uri="{FF2B5EF4-FFF2-40B4-BE49-F238E27FC236}">
                <a16:creationId xmlns:a16="http://schemas.microsoft.com/office/drawing/2014/main" id="{BBF3AF84-F85F-B266-4C2E-5E4F1222C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58" y="6495811"/>
            <a:ext cx="6267019" cy="123111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defRPr/>
            </a:pPr>
            <a:r>
              <a:rPr lang="kk-KZ" sz="800" i="1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Источник</a:t>
            </a:r>
            <a:r>
              <a:rPr lang="en-US" sz="800" i="1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: IMF</a:t>
            </a:r>
            <a:r>
              <a:rPr lang="ru-RU" sz="800" i="1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 </a:t>
            </a:r>
            <a:endParaRPr lang="en-US" sz="800" i="1" dirty="0">
              <a:solidFill>
                <a:srgbClr val="3F3F3F">
                  <a:lumMod val="60000"/>
                  <a:lumOff val="4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439" name="TextBox 438">
            <a:extLst>
              <a:ext uri="{FF2B5EF4-FFF2-40B4-BE49-F238E27FC236}">
                <a16:creationId xmlns:a16="http://schemas.microsoft.com/office/drawing/2014/main" id="{155094FB-1874-ABD2-D711-B29C82CC2D12}"/>
              </a:ext>
            </a:extLst>
          </p:cNvPr>
          <p:cNvSpPr txBox="1"/>
          <p:nvPr/>
        </p:nvSpPr>
        <p:spPr>
          <a:xfrm>
            <a:off x="454471" y="1624419"/>
            <a:ext cx="7471917" cy="254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050" i="1" dirty="0">
                <a:solidFill>
                  <a:srgbClr val="3F3F3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Включая доходы центрального правительства, местных органов власти, внебюджетных и социальных фондов</a:t>
            </a:r>
          </a:p>
        </p:txBody>
      </p:sp>
      <p:cxnSp>
        <p:nvCxnSpPr>
          <p:cNvPr id="440" name="Прямая соединительная линия 439">
            <a:extLst>
              <a:ext uri="{FF2B5EF4-FFF2-40B4-BE49-F238E27FC236}">
                <a16:creationId xmlns:a16="http://schemas.microsoft.com/office/drawing/2014/main" id="{59C2D804-2E03-8647-A0EB-96227311F0DE}"/>
              </a:ext>
            </a:extLst>
          </p:cNvPr>
          <p:cNvCxnSpPr>
            <a:cxnSpLocks/>
          </p:cNvCxnSpPr>
          <p:nvPr/>
        </p:nvCxnSpPr>
        <p:spPr>
          <a:xfrm flipH="1" flipV="1">
            <a:off x="466812" y="1620628"/>
            <a:ext cx="11182882" cy="0"/>
          </a:xfrm>
          <a:prstGeom prst="line">
            <a:avLst/>
          </a:prstGeom>
          <a:noFill/>
          <a:ln w="19050" cap="flat" cmpd="sng" algn="ctr">
            <a:solidFill>
              <a:srgbClr val="1F4E79"/>
            </a:solidFill>
            <a:prstDash val="sysDot"/>
            <a:miter lim="800000"/>
          </a:ln>
          <a:effectLst/>
        </p:spPr>
      </p:cxnSp>
      <p:sp>
        <p:nvSpPr>
          <p:cNvPr id="441" name="Заголовок 1">
            <a:extLst>
              <a:ext uri="{FF2B5EF4-FFF2-40B4-BE49-F238E27FC236}">
                <a16:creationId xmlns:a16="http://schemas.microsoft.com/office/drawing/2014/main" id="{DD6FEBEC-2F12-2D08-170C-5AB84CB4D583}"/>
              </a:ext>
            </a:extLst>
          </p:cNvPr>
          <p:cNvSpPr txBox="1">
            <a:spLocks/>
          </p:cNvSpPr>
          <p:nvPr/>
        </p:nvSpPr>
        <p:spPr>
          <a:xfrm>
            <a:off x="466810" y="1251967"/>
            <a:ext cx="10440000" cy="344338"/>
          </a:xfrm>
          <a:prstGeom prst="rect">
            <a:avLst/>
          </a:prstGeom>
        </p:spPr>
        <p:txBody>
          <a:bodyPr vert="horz" lIns="70389" tIns="35194" rIns="70389" bIns="35194" rtlCol="0" anchor="b">
            <a:noAutofit/>
          </a:bodyPr>
          <a:lstStyle>
            <a:lvl1pPr algn="l" defTabSz="118789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750" b="0" kern="1200">
                <a:solidFill>
                  <a:srgbClr val="004E5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118789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65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Объем доходов консолидированного бюджета в 2022-2023 году, в % к ВВП по оценке МВФ</a:t>
            </a:r>
          </a:p>
        </p:txBody>
      </p:sp>
      <p:graphicFrame>
        <p:nvGraphicFramePr>
          <p:cNvPr id="127" name="Chart 126">
            <a:extLst>
              <a:ext uri="{FF2B5EF4-FFF2-40B4-BE49-F238E27FC236}">
                <a16:creationId xmlns:a16="http://schemas.microsoft.com/office/drawing/2014/main" id="{F94F279B-9D05-995C-4EB5-44EF70D80BE6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0548011"/>
              </p:ext>
            </p:extLst>
          </p:nvPr>
        </p:nvGraphicFramePr>
        <p:xfrm>
          <a:off x="384175" y="1922463"/>
          <a:ext cx="11347450" cy="2847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sp>
        <p:nvSpPr>
          <p:cNvPr id="96" name="Text Placeholder 2">
            <a:extLst>
              <a:ext uri="{FF2B5EF4-FFF2-40B4-BE49-F238E27FC236}">
                <a16:creationId xmlns:a16="http://schemas.microsoft.com/office/drawing/2014/main" id="{31217DCD-CDF2-4B06-8084-17B251DE7F5F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666750" y="4449763"/>
            <a:ext cx="2190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72E92B25-E7C6-4FB6-9E6B-484B9B1D86CA}" type="datetime'Ф''р''''''''''''а''''''''''''н''ц''''''''''и''''я'''''''">
              <a:rPr lang="ru-RU" altLang="en-US" sz="1600" smtClean="0">
                <a:solidFill>
                  <a:srgbClr val="3F3F3F"/>
                </a:solidFill>
                <a:latin typeface="+mn-lt"/>
                <a:cs typeface="+mn-cs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Франция</a:t>
            </a:fld>
            <a:endParaRPr kumimoji="0" lang="ru-RU" sz="1600" b="0" i="0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97" name="Text Placeholder 2">
            <a:extLst>
              <a:ext uri="{FF2B5EF4-FFF2-40B4-BE49-F238E27FC236}">
                <a16:creationId xmlns:a16="http://schemas.microsoft.com/office/drawing/2014/main" id="{A0A5E012-1EE5-4C12-81C6-F3E9E1F57845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289050" y="4449763"/>
            <a:ext cx="219075" cy="90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0464B6D9-98C7-47BC-AC38-ADA37B79DF56}" type="datetime'Г''е''р''''''ма''''''''н''''''''''''''и''''''''''я'''''">
              <a:rPr lang="ru-RU" altLang="en-US" sz="1600" smtClean="0">
                <a:solidFill>
                  <a:srgbClr val="3F3F3F"/>
                </a:solidFill>
                <a:latin typeface="+mn-lt"/>
                <a:cs typeface="+mn-cs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Германия</a:t>
            </a:fld>
            <a:endParaRPr kumimoji="0" lang="ru-RU" sz="1600" b="0" i="0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98" name="Text Placeholder 2">
            <a:extLst>
              <a:ext uri="{FF2B5EF4-FFF2-40B4-BE49-F238E27FC236}">
                <a16:creationId xmlns:a16="http://schemas.microsoft.com/office/drawing/2014/main" id="{BDF40FAC-318B-4656-B5C2-C4700C97D267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1909763" y="4449763"/>
            <a:ext cx="219075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A28800BB-96FE-434E-BBE8-E2F7651AD516}" type="datetime'Б''''''''''''''''е''''л''''''''''''''''а''ру''''с''''''''ь'''">
              <a:rPr lang="ru-RU" altLang="en-US" sz="1600" smtClean="0">
                <a:solidFill>
                  <a:srgbClr val="3F3F3F"/>
                </a:solidFill>
                <a:latin typeface="+mn-lt"/>
                <a:cs typeface="+mn-cs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Беларусь</a:t>
            </a:fld>
            <a:endParaRPr kumimoji="0" lang="ru-RU" sz="1600" b="0" i="0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463D9CE7-9FC7-4B17-B967-20F80C01F675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2530475" y="4449763"/>
            <a:ext cx="2190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28CD7903-8439-4E68-831E-F063EE048B33}" type="datetime'''''''Р''''''''''''''''''''''''''''''осс''''''''''''''ия'''">
              <a:rPr lang="ru-RU" altLang="en-US" sz="1600" b="1" smtClean="0">
                <a:solidFill>
                  <a:srgbClr val="3F3F3F"/>
                </a:solidFill>
                <a:latin typeface="+mn-lt"/>
                <a:cs typeface="+mn-cs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Россия</a:t>
            </a:fld>
            <a:endParaRPr kumimoji="0" lang="ru-RU" sz="1600" b="1" i="0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01" name="Text Placeholder 2">
            <a:extLst>
              <a:ext uri="{FF2B5EF4-FFF2-40B4-BE49-F238E27FC236}">
                <a16:creationId xmlns:a16="http://schemas.microsoft.com/office/drawing/2014/main" id="{26530401-4EF0-4177-B6CB-69E03D45A124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3152775" y="4449763"/>
            <a:ext cx="2190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2E411D4D-1832-43A2-8A55-31E78378DB8F}" type="datetime'''''''''''''''''''Ка''''''''''''''''''''н''''''''а''д''а'">
              <a:rPr lang="ru-RU" altLang="en-US" sz="1600" smtClean="0">
                <a:solidFill>
                  <a:srgbClr val="3F3F3F"/>
                </a:solidFill>
                <a:latin typeface="+mn-lt"/>
                <a:cs typeface="+mn-cs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Канада</a:t>
            </a:fld>
            <a:endParaRPr kumimoji="0" lang="ru-RU" sz="1600" b="0" i="0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03" name="Text Placeholder 2">
            <a:extLst>
              <a:ext uri="{FF2B5EF4-FFF2-40B4-BE49-F238E27FC236}">
                <a16:creationId xmlns:a16="http://schemas.microsoft.com/office/drawing/2014/main" id="{3CB5C881-06BD-49F2-B660-B18545EC7D47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3773488" y="4449763"/>
            <a:ext cx="219075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55C93AEA-BC14-4178-AAAA-9A212EAC7C4F}" type="datetime'''''К''''''''''''ырг''''''ы''з''''''с''т''''а''н'''''''">
              <a:rPr lang="ru-RU" altLang="en-US" sz="1600" b="1" smtClean="0">
                <a:solidFill>
                  <a:srgbClr val="3F3F3F"/>
                </a:solidFill>
                <a:latin typeface="+mn-lt"/>
                <a:cs typeface="+mn-cs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Кыргызстан</a:t>
            </a:fld>
            <a:endParaRPr kumimoji="0" lang="ru-RU" sz="1600" b="1" i="0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id="{32CD5132-209C-442D-B798-72E23112208B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4394200" y="4449763"/>
            <a:ext cx="2190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0B8468B6-4271-4EC4-8570-2441358B95F1}" type="datetime'''Я''''п''''''''''о''''''''''''''''''''ни''я'''''''''''">
              <a:rPr lang="ru-RU" altLang="en-US" sz="1600" smtClean="0">
                <a:solidFill>
                  <a:srgbClr val="3F3F3F"/>
                </a:solidFill>
                <a:latin typeface="+mn-lt"/>
                <a:cs typeface="+mn-cs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Япония</a:t>
            </a:fld>
            <a:endParaRPr kumimoji="0" lang="ru-RU" sz="1600" b="0" i="0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06" name="Text Placeholder 2">
            <a:extLst>
              <a:ext uri="{FF2B5EF4-FFF2-40B4-BE49-F238E27FC236}">
                <a16:creationId xmlns:a16="http://schemas.microsoft.com/office/drawing/2014/main" id="{54110260-3827-452C-A0F8-0152A4BD9ABF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5016500" y="4449763"/>
            <a:ext cx="219075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744769A4-8EF3-4798-9852-A9D60A08066E}" type="datetime'А''''зер''''''''''''''ба''й''д''''''''ж''''''а''''''''н'''">
              <a:rPr lang="ru-RU" altLang="en-US" sz="1600" b="1" smtClean="0">
                <a:solidFill>
                  <a:srgbClr val="3F3F3F"/>
                </a:solidFill>
                <a:latin typeface="+mn-lt"/>
                <a:cs typeface="+mn-cs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Азербайджан</a:t>
            </a:fld>
            <a:endParaRPr kumimoji="0" lang="ru-RU" sz="1600" b="1" i="0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BAFCE42A-B2BD-49C7-96E6-41558A5FBD7C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5637213" y="4449763"/>
            <a:ext cx="219075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68AAD536-261A-4FD0-AD85-4D5C1796394E}" type="datetime'''А''в''''''''с''''''''''''т''''''р''''''''''''''ал''и''я'''">
              <a:rPr lang="ru-RU" altLang="en-US" sz="1600" smtClean="0">
                <a:solidFill>
                  <a:srgbClr val="3F3F3F"/>
                </a:solidFill>
                <a:latin typeface="+mn-lt"/>
                <a:cs typeface="+mn-cs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Австралия</a:t>
            </a:fld>
            <a:endParaRPr kumimoji="0" lang="ru-RU" sz="1600" b="0" i="0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C2A9C70F-8A94-4DC5-B3D9-7022922AB2AB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6257925" y="4449763"/>
            <a:ext cx="219075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D8CD3239-B28B-4DA3-BEA4-49C8B42E7551}" type="datetime'''''''''''Т''у''''рц''''''''''и''''''''''''''''''''я'''''''">
              <a:rPr lang="ru-RU" altLang="en-US" sz="1600" smtClean="0">
                <a:solidFill>
                  <a:srgbClr val="3F3F3F"/>
                </a:solidFill>
                <a:latin typeface="+mn-lt"/>
                <a:cs typeface="+mn-cs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Турция</a:t>
            </a:fld>
            <a:endParaRPr kumimoji="0" lang="ru-RU" sz="1600" b="0" i="0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10" name="Text Placeholder 2">
            <a:extLst>
              <a:ext uri="{FF2B5EF4-FFF2-40B4-BE49-F238E27FC236}">
                <a16:creationId xmlns:a16="http://schemas.microsoft.com/office/drawing/2014/main" id="{489C7758-C2AA-46FD-AC91-7E8D08584E57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6880225" y="4449763"/>
            <a:ext cx="219075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8CAA43CF-70FB-4F14-8D0D-B8101530B43F}" type="datetime'''''''''''Груз''''''''''''''и''''''я'''''''''''''''''''''''''">
              <a:rPr lang="ru-RU" altLang="en-US" sz="1600" smtClean="0">
                <a:solidFill>
                  <a:srgbClr val="3F3F3F"/>
                </a:solidFill>
                <a:latin typeface="+mn-lt"/>
                <a:cs typeface="+mn-cs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Грузия</a:t>
            </a:fld>
            <a:endParaRPr kumimoji="0" lang="ru-RU" sz="1600" b="0" i="0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E7B16ACE-7F31-464D-9B7C-51AD6B509EC8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7500938" y="4449763"/>
            <a:ext cx="2190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A26B002E-68A5-4835-9F83-ED1CB3789D9E}" type="datetime'''С''''''''''''''''''''''''''''Ш''''''''А'''''''''''''">
              <a:rPr lang="ru-RU" altLang="en-US" sz="1600" smtClean="0">
                <a:solidFill>
                  <a:srgbClr val="3F3F3F"/>
                </a:solidFill>
                <a:latin typeface="+mn-lt"/>
                <a:cs typeface="+mn-cs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США</a:t>
            </a:fld>
            <a:endParaRPr kumimoji="0" lang="ru-RU" sz="1600" b="0" i="0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0747CA4E-ABAF-46AB-AF37-9DB9523697DB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8121650" y="4449762"/>
            <a:ext cx="219075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10A93B96-418D-4315-898F-FFF029B0F6D1}" type="datetime'У''''збе''''''''к''''''''''''ист''''''''''''''''''ан'">
              <a:rPr lang="ru-RU" altLang="en-US" sz="1600" b="1" smtClean="0">
                <a:solidFill>
                  <a:srgbClr val="3F3F3F"/>
                </a:solidFill>
                <a:latin typeface="+mn-lt"/>
                <a:cs typeface="+mn-cs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Узбекистан</a:t>
            </a:fld>
            <a:endParaRPr kumimoji="0" lang="ru-RU" sz="1600" b="1" i="0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D9CAB784-1CE1-4148-A3D0-2BEFD9045BF8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8743950" y="4449763"/>
            <a:ext cx="2190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0A7DFCE6-E0AD-478A-9200-5195B1A1EE5C}" type="datetime'Т''''''''''а''джи''к''''''''''''''и''с''''''т''''''''''''''ан'">
              <a:rPr lang="ru-RU" altLang="en-US" sz="1600" smtClean="0">
                <a:solidFill>
                  <a:srgbClr val="3F3F3F"/>
                </a:solidFill>
                <a:latin typeface="+mn-lt"/>
                <a:cs typeface="+mn-cs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Таджикистан</a:t>
            </a:fld>
            <a:endParaRPr kumimoji="0" lang="ru-RU" sz="1600" b="0" i="0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14" name="Text Placeholder 2">
            <a:extLst>
              <a:ext uri="{FF2B5EF4-FFF2-40B4-BE49-F238E27FC236}">
                <a16:creationId xmlns:a16="http://schemas.microsoft.com/office/drawing/2014/main" id="{0AB0E02D-72C0-49CC-B99B-A68A813E80BE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9364663" y="4449763"/>
            <a:ext cx="2190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60E0BD75-0DB2-448F-BEF4-88EDFBEDC59A}" type="datetime'''''''''Ч''''''''ил''''''''''''и'''''''''''''''''''">
              <a:rPr lang="ru-RU" altLang="en-US" sz="1600" smtClean="0">
                <a:solidFill>
                  <a:srgbClr val="3F3F3F"/>
                </a:solidFill>
                <a:latin typeface="+mn-lt"/>
                <a:cs typeface="+mn-cs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Чили</a:t>
            </a:fld>
            <a:endParaRPr kumimoji="0" lang="ru-RU" sz="1600" b="0" i="0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BBD71536-29A8-4E27-869B-29A5FB28A1F8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9985375" y="4449763"/>
            <a:ext cx="219075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0A4F714C-10D7-40D5-AEDA-3C997374F7C0}" type="datetime'А''''''''''р''м''''''''''''''''''е''н''и''''я'''''''''''''''">
              <a:rPr lang="ru-RU" altLang="en-US" sz="1600" smtClean="0">
                <a:solidFill>
                  <a:srgbClr val="3F3F3F"/>
                </a:solidFill>
                <a:latin typeface="+mn-lt"/>
                <a:cs typeface="+mn-cs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Армения</a:t>
            </a:fld>
            <a:endParaRPr kumimoji="0" lang="ru-RU" sz="1600" b="0" i="0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16" name="Text Placeholder 2">
            <a:extLst>
              <a:ext uri="{FF2B5EF4-FFF2-40B4-BE49-F238E27FC236}">
                <a16:creationId xmlns:a16="http://schemas.microsoft.com/office/drawing/2014/main" id="{7B04A369-7810-4741-9D2E-F7E7BB03D3AE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10607675" y="4449763"/>
            <a:ext cx="219075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617494BF-B443-4206-BBE9-20B94F578929}" type="datetime'''''''''''''''''''''Ка''за''х''''''ст''''а''н'">
              <a:rPr lang="ru-RU" altLang="en-US" sz="1600" b="1" smtClean="0">
                <a:solidFill>
                  <a:srgbClr val="3F3F3F"/>
                </a:solidFill>
                <a:latin typeface="+mn-lt"/>
                <a:cs typeface="+mn-cs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Казахстан</a:t>
            </a:fld>
            <a:endParaRPr kumimoji="0" lang="ru-RU" sz="1600" b="1" i="0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17" name="Text Placeholder 2">
            <a:extLst>
              <a:ext uri="{FF2B5EF4-FFF2-40B4-BE49-F238E27FC236}">
                <a16:creationId xmlns:a16="http://schemas.microsoft.com/office/drawing/2014/main" id="{7DBD3A1B-C8D8-461F-89B5-454E5C56E791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11228388" y="4449763"/>
            <a:ext cx="219075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010700C5-393D-4A31-BF28-02E1AED58C14}" type="datetime'''''''''''''''''''''К''е''''''''''''''''''''''н''''и''я'''''''">
              <a:rPr lang="ru-RU" altLang="en-US" sz="1600" smtClean="0">
                <a:solidFill>
                  <a:srgbClr val="3F3F3F"/>
                </a:solidFill>
                <a:latin typeface="+mn-lt"/>
                <a:cs typeface="+mn-cs"/>
              </a:rPr>
              <a:pPr/>
              <a:t>Кения</a:t>
            </a:fld>
            <a:endParaRPr kumimoji="0" lang="ru-RU" sz="1600" b="0" i="0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483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52208E59-E655-4756-886E-0251D5EB6BF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Слайд think-cell" r:id="rId18" imgW="471" imgH="473" progId="TCLayout.ActiveDocument.1">
                  <p:embed/>
                </p:oleObj>
              </mc:Choice>
              <mc:Fallback>
                <p:oleObj name="Слайд think-cell" r:id="rId18" imgW="471" imgH="47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2208E59-E655-4756-886E-0251D5EB6B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8" name="Прямоугольник 1247">
            <a:extLst>
              <a:ext uri="{FF2B5EF4-FFF2-40B4-BE49-F238E27FC236}">
                <a16:creationId xmlns:a16="http://schemas.microsoft.com/office/drawing/2014/main" id="{F60D2B0F-3269-42C1-8E28-B0CACF55C324}"/>
              </a:ext>
            </a:extLst>
          </p:cNvPr>
          <p:cNvSpPr/>
          <p:nvPr/>
        </p:nvSpPr>
        <p:spPr>
          <a:xfrm>
            <a:off x="174491" y="6276216"/>
            <a:ext cx="4651508" cy="424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Источник: </a:t>
            </a:r>
            <a:r>
              <a:rPr kumimoji="0" lang="kk-K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МФ РК, НБРК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Заголовок 1">
            <a:extLst>
              <a:ext uri="{FF2B5EF4-FFF2-40B4-BE49-F238E27FC236}">
                <a16:creationId xmlns:a16="http://schemas.microsoft.com/office/drawing/2014/main" id="{0AB0FD04-EAB7-43F9-A97E-2791355D8A6C}"/>
              </a:ext>
            </a:extLst>
          </p:cNvPr>
          <p:cNvSpPr txBox="1">
            <a:spLocks/>
          </p:cNvSpPr>
          <p:nvPr/>
        </p:nvSpPr>
        <p:spPr>
          <a:xfrm>
            <a:off x="330852" y="211969"/>
            <a:ext cx="11499195" cy="70424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646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Для покрытия дефицита бюджета </a:t>
            </a:r>
            <a:r>
              <a:rPr lang="ru-RU" sz="2400" dirty="0">
                <a:solidFill>
                  <a:srgbClr val="00646C"/>
                </a:solidFill>
              </a:rPr>
              <a:t>государство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646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вынуждено увеличивать госдолг и расходы на его обслуживание, а также трансферты из Нацфонда</a:t>
            </a: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C628E5AF-456B-4868-8F00-C9054B2F74A9}"/>
              </a:ext>
            </a:extLst>
          </p:cNvPr>
          <p:cNvCxnSpPr>
            <a:cxnSpLocks/>
          </p:cNvCxnSpPr>
          <p:nvPr/>
        </p:nvCxnSpPr>
        <p:spPr>
          <a:xfrm flipH="1" flipV="1">
            <a:off x="412748" y="1605665"/>
            <a:ext cx="6012000" cy="0"/>
          </a:xfrm>
          <a:prstGeom prst="line">
            <a:avLst/>
          </a:prstGeom>
          <a:ln w="19050">
            <a:solidFill>
              <a:srgbClr val="00646C">
                <a:alpha val="6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hart 3">
            <a:extLst>
              <a:ext uri="{FF2B5EF4-FFF2-40B4-BE49-F238E27FC236}">
                <a16:creationId xmlns:a16="http://schemas.microsoft.com/office/drawing/2014/main" id="{74868A54-A369-F1A8-3169-9C9459AFEDA2}"/>
              </a:ext>
            </a:extLst>
          </p:cNvPr>
          <p:cNvGraphicFramePr/>
          <p:nvPr>
            <p:custDataLst>
              <p:tags r:id="rId3"/>
            </p:custDataLst>
          </p:nvPr>
        </p:nvGraphicFramePr>
        <p:xfrm>
          <a:off x="769938" y="2684463"/>
          <a:ext cx="5603875" cy="3608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4E846D71-1B31-4DEA-9CA4-254EA25E63EF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044575" y="5980112"/>
            <a:ext cx="5207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E86110D-FFA1-4C39-9491-452251D24323}" type="datetime'''''''''2''''''''''''01''''9'''''''''''''''''''''''''''''''">
              <a:rPr lang="ru-RU" altLang="en-US" sz="1800" smtClean="0">
                <a:solidFill>
                  <a:srgbClr val="000000"/>
                </a:solidFill>
                <a:latin typeface="+mn-lt"/>
                <a:cs typeface="+mn-cs"/>
              </a:rPr>
              <a:pPr/>
              <a:t>2019</a:t>
            </a:fld>
            <a:endParaRPr lang="ru-RU" sz="1800" dirty="0">
              <a:solidFill>
                <a:srgbClr val="000000"/>
              </a:solidFill>
              <a:latin typeface="+mn-lt"/>
              <a:cs typeface="+mn-cs"/>
              <a:sym typeface="Arial" panose="020B0604020202020204" pitchFamily="34" charset="0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4E846D71-1B31-4DEA-9CA4-254EA25E63EF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951038" y="5980112"/>
            <a:ext cx="5207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3AE122C-A17C-45A9-B37A-25F7FBCFC9BF}" type="datetime'20''''''''''''''''''''''''20'''''''''''''''''''''''''''''">
              <a:rPr lang="ru-RU" altLang="en-US" sz="1800" smtClean="0">
                <a:solidFill>
                  <a:srgbClr val="000000"/>
                </a:solidFill>
                <a:latin typeface="+mn-lt"/>
                <a:cs typeface="+mn-cs"/>
              </a:rPr>
              <a:pPr/>
              <a:t>2020</a:t>
            </a:fld>
            <a:endParaRPr lang="ru-RU" sz="1800" dirty="0">
              <a:solidFill>
                <a:srgbClr val="000000"/>
              </a:solidFill>
              <a:latin typeface="+mn-lt"/>
              <a:cs typeface="+mn-cs"/>
              <a:sym typeface="Arial" panose="020B0604020202020204" pitchFamily="34" charset="0"/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4E846D71-1B31-4DEA-9CA4-254EA25E63EF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2857500" y="5980112"/>
            <a:ext cx="5207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148B391-066F-4E2A-9635-C2A7F0193370}" type="datetime'''''2''''''''0''''''''''''''''''''''''2''''''''1'''''''''">
              <a:rPr lang="ru-RU" altLang="en-US" sz="1800" smtClean="0">
                <a:solidFill>
                  <a:srgbClr val="000000"/>
                </a:solidFill>
                <a:latin typeface="+mn-lt"/>
                <a:cs typeface="+mn-cs"/>
              </a:rPr>
              <a:pPr/>
              <a:t>2021</a:t>
            </a:fld>
            <a:endParaRPr lang="ru-RU" sz="1800" dirty="0">
              <a:solidFill>
                <a:srgbClr val="000000"/>
              </a:solidFill>
              <a:latin typeface="+mn-lt"/>
              <a:cs typeface="+mn-cs"/>
              <a:sym typeface="Arial" panose="020B0604020202020204" pitchFamily="34" charset="0"/>
            </a:endParaRP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4E846D71-1B31-4DEA-9CA4-254EA25E63EF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3763963" y="5980112"/>
            <a:ext cx="5207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955E871-8C3E-4889-B311-8C3F5CFE6E77}" type="datetime'''''''''''''''''''''2''''''''''''0''''''''22'''''">
              <a:rPr lang="ru-RU" altLang="en-US" sz="1800" smtClean="0">
                <a:solidFill>
                  <a:srgbClr val="000000"/>
                </a:solidFill>
                <a:latin typeface="+mn-lt"/>
                <a:cs typeface="+mn-cs"/>
              </a:rPr>
              <a:pPr/>
              <a:t>2022</a:t>
            </a:fld>
            <a:endParaRPr lang="ru-RU" sz="1800" dirty="0">
              <a:solidFill>
                <a:srgbClr val="000000"/>
              </a:solidFill>
              <a:latin typeface="+mn-lt"/>
              <a:cs typeface="+mn-cs"/>
              <a:sym typeface="Arial" panose="020B0604020202020204" pitchFamily="34" charset="0"/>
            </a:endParaRP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4E846D71-1B31-4DEA-9CA4-254EA25E63EF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4670425" y="5980112"/>
            <a:ext cx="5207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CEFAB1A-6CE3-41F4-919C-EFFD0DE6E183}" type="datetime'''''''''''''''''2''0''''''''''''''23'''''''">
              <a:rPr lang="ru-RU" altLang="en-US" sz="1800" smtClean="0">
                <a:solidFill>
                  <a:srgbClr val="000000"/>
                </a:solidFill>
                <a:latin typeface="+mn-lt"/>
                <a:cs typeface="+mn-cs"/>
              </a:rPr>
              <a:pPr/>
              <a:t>2023</a:t>
            </a:fld>
            <a:endParaRPr lang="ru-RU" sz="1800" dirty="0">
              <a:solidFill>
                <a:srgbClr val="000000"/>
              </a:solidFill>
              <a:latin typeface="+mn-lt"/>
              <a:cs typeface="+mn-cs"/>
              <a:sym typeface="Arial" panose="020B0604020202020204" pitchFamily="34" charset="0"/>
            </a:endParaRP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8FFD896E-2FBD-4501-9CD3-8FC94D9C4821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5576888" y="5980112"/>
            <a:ext cx="5207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A54F7BC-217A-427A-895E-E8FE0ABB2D4B}" type="datetime'''''2''''0''''2''''''''''''''''''''4'''''''''''''''''">
              <a:rPr lang="ru-RU" altLang="en-US" sz="1800" smtClean="0">
                <a:solidFill>
                  <a:srgbClr val="000000"/>
                </a:solidFill>
                <a:latin typeface="+mn-lt"/>
                <a:cs typeface="+mn-cs"/>
              </a:rPr>
              <a:pPr/>
              <a:t>2024</a:t>
            </a:fld>
            <a:endParaRPr lang="ru-RU" sz="1800" dirty="0">
              <a:solidFill>
                <a:srgbClr val="000000"/>
              </a:solidFill>
              <a:latin typeface="+mn-lt"/>
              <a:cs typeface="+mn-cs"/>
              <a:sym typeface="Arial" panose="020B0604020202020204" pitchFamily="34" charset="0"/>
            </a:endParaRPr>
          </a:p>
        </p:txBody>
      </p:sp>
      <p:sp>
        <p:nvSpPr>
          <p:cNvPr id="47" name="Rectangle 25">
            <a:extLst>
              <a:ext uri="{FF2B5EF4-FFF2-40B4-BE49-F238E27FC236}">
                <a16:creationId xmlns:a16="http://schemas.microsoft.com/office/drawing/2014/main" id="{8CF8448D-E831-4B4D-B453-A1658D70AEE2}"/>
              </a:ext>
            </a:extLst>
          </p:cNvPr>
          <p:cNvSpPr/>
          <p:nvPr/>
        </p:nvSpPr>
        <p:spPr>
          <a:xfrm>
            <a:off x="330852" y="1139408"/>
            <a:ext cx="628256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>
              <a:lnSpc>
                <a:spcPct val="88000"/>
              </a:lnSpc>
              <a:defRPr/>
            </a:pPr>
            <a:r>
              <a:rPr lang="ru-RU" dirty="0">
                <a:solidFill>
                  <a:srgbClr val="00646C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Расходы на обслуживание госдолга, трлн тенге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4ACEA85-6E92-26AE-811A-C919FA25B3CE}"/>
              </a:ext>
            </a:extLst>
          </p:cNvPr>
          <p:cNvGraphicFramePr/>
          <p:nvPr>
            <p:custDataLst>
              <p:tags r:id="rId10"/>
            </p:custDataLst>
          </p:nvPr>
        </p:nvGraphicFramePr>
        <p:xfrm>
          <a:off x="6853238" y="2057400"/>
          <a:ext cx="4976812" cy="423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49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7075488" y="5980112"/>
            <a:ext cx="5207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8E0C1C2-5EF4-4D75-B54B-83CE390BA0FB}" type="datetime'''''''2''''''0''1''''9'''''''''''''''''''''''''''''''">
              <a:rPr lang="ru-RU" altLang="en-US" sz="1800" smtClean="0"/>
              <a:pPr/>
              <a:t>2019</a:t>
            </a:fld>
            <a:endParaRPr lang="ru-RU" sz="1800" dirty="0"/>
          </a:p>
        </p:txBody>
      </p:sp>
      <p:sp>
        <p:nvSpPr>
          <p:cNvPr id="50" name="Text Placeholder 2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7877175" y="5980112"/>
            <a:ext cx="5207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379A519-22B6-462E-A7AF-0425095FD57F}" type="datetime'''''''''''''''''''''''2''''''''0''''''''''''''2''''''0'''''''">
              <a:rPr lang="ru-RU" altLang="en-US" sz="1800" smtClean="0"/>
              <a:pPr/>
              <a:t>2020</a:t>
            </a:fld>
            <a:endParaRPr lang="ru-RU" sz="1800" dirty="0"/>
          </a:p>
        </p:txBody>
      </p:sp>
      <p:sp>
        <p:nvSpPr>
          <p:cNvPr id="51" name="Text Placeholder 2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8680450" y="5980112"/>
            <a:ext cx="5207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69047D9-475F-44F1-8EBD-0B55B01A9D22}" type="datetime'2''''''''''''''''''''''''0''''''''''''''''2''''''''''''1'''''">
              <a:rPr lang="ru-RU" altLang="en-US" sz="1800" smtClean="0"/>
              <a:pPr/>
              <a:t>2021</a:t>
            </a:fld>
            <a:endParaRPr lang="ru-RU" sz="1800" dirty="0"/>
          </a:p>
        </p:txBody>
      </p:sp>
      <p:sp>
        <p:nvSpPr>
          <p:cNvPr id="52" name="Text Placeholder 2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9482138" y="5980112"/>
            <a:ext cx="5207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414DA66-866D-4B8F-8AA7-5395340AB1C8}" type="datetime'''''''''''''''''''''''''''2''''''''''''''''''02''''''''2'">
              <a:rPr lang="ru-RU" altLang="en-US" sz="1800" smtClean="0"/>
              <a:pPr/>
              <a:t>2022</a:t>
            </a:fld>
            <a:endParaRPr lang="ru-RU" sz="1800" dirty="0"/>
          </a:p>
        </p:txBody>
      </p:sp>
      <p:sp>
        <p:nvSpPr>
          <p:cNvPr id="53" name="Text Placeholder 2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10283825" y="5980112"/>
            <a:ext cx="5207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61BF78E-1E6B-4F11-AB6B-A50143591137}" type="datetime'''''''2''''0''''''''''''''2''''''''''''''''''''''''''3'">
              <a:rPr lang="ru-RU" altLang="en-US" sz="1800" smtClean="0"/>
              <a:pPr/>
              <a:t>2023</a:t>
            </a:fld>
            <a:endParaRPr lang="ru-RU" sz="1800" dirty="0"/>
          </a:p>
        </p:txBody>
      </p:sp>
      <p:sp>
        <p:nvSpPr>
          <p:cNvPr id="54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11085513" y="5980112"/>
            <a:ext cx="5207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189E9C0-5C7F-4BF6-BD8F-40D3F61F226A}" type="datetime'''''''''''''''''''''''''''''20''''''''2''''''''4'''''''''''">
              <a:rPr lang="ru-RU" altLang="en-US" sz="1800" smtClean="0"/>
              <a:pPr/>
              <a:t>2024</a:t>
            </a:fld>
            <a:endParaRPr lang="ru-RU" sz="1800" dirty="0"/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C628E5AF-456B-4868-8F00-C9054B2F74A9}"/>
              </a:ext>
            </a:extLst>
          </p:cNvPr>
          <p:cNvCxnSpPr>
            <a:cxnSpLocks/>
          </p:cNvCxnSpPr>
          <p:nvPr/>
        </p:nvCxnSpPr>
        <p:spPr>
          <a:xfrm flipH="1">
            <a:off x="6707590" y="1605665"/>
            <a:ext cx="5040000" cy="0"/>
          </a:xfrm>
          <a:prstGeom prst="line">
            <a:avLst/>
          </a:prstGeom>
          <a:ln w="19050">
            <a:solidFill>
              <a:srgbClr val="00646C">
                <a:alpha val="6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25">
            <a:extLst>
              <a:ext uri="{FF2B5EF4-FFF2-40B4-BE49-F238E27FC236}">
                <a16:creationId xmlns:a16="http://schemas.microsoft.com/office/drawing/2014/main" id="{8CF8448D-E831-4B4D-B453-A1658D70AEE2}"/>
              </a:ext>
            </a:extLst>
          </p:cNvPr>
          <p:cNvSpPr/>
          <p:nvPr/>
        </p:nvSpPr>
        <p:spPr>
          <a:xfrm>
            <a:off x="6707590" y="1139408"/>
            <a:ext cx="5148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>
              <a:defRPr/>
            </a:pPr>
            <a:r>
              <a:rPr lang="ru-RU" dirty="0">
                <a:solidFill>
                  <a:srgbClr val="00646C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Трансферты из Нацфонда, трлн тенге</a:t>
            </a: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6609433" y="1299657"/>
            <a:ext cx="0" cy="460749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25">
            <a:extLst>
              <a:ext uri="{FF2B5EF4-FFF2-40B4-BE49-F238E27FC236}">
                <a16:creationId xmlns:a16="http://schemas.microsoft.com/office/drawing/2014/main" id="{E15B5909-4B50-4DC5-BAFD-E858B4AE9940}"/>
              </a:ext>
            </a:extLst>
          </p:cNvPr>
          <p:cNvSpPr/>
          <p:nvPr/>
        </p:nvSpPr>
        <p:spPr>
          <a:xfrm>
            <a:off x="1021404" y="1859998"/>
            <a:ext cx="4973638" cy="232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Доля от расходов бюджета, %</a:t>
            </a:r>
          </a:p>
        </p:txBody>
      </p:sp>
      <p:sp>
        <p:nvSpPr>
          <p:cNvPr id="60" name="Овал 59"/>
          <p:cNvSpPr/>
          <p:nvPr/>
        </p:nvSpPr>
        <p:spPr>
          <a:xfrm>
            <a:off x="963661" y="2368502"/>
            <a:ext cx="720000" cy="2520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ru-RU" sz="1600" dirty="0">
                <a:solidFill>
                  <a:sysClr val="windowText" lastClr="000000"/>
                </a:solidFill>
              </a:rPr>
              <a:t>5%</a:t>
            </a:r>
          </a:p>
        </p:txBody>
      </p:sp>
      <p:sp>
        <p:nvSpPr>
          <p:cNvPr id="61" name="Овал 60"/>
          <p:cNvSpPr/>
          <p:nvPr/>
        </p:nvSpPr>
        <p:spPr>
          <a:xfrm>
            <a:off x="1818048" y="2368502"/>
            <a:ext cx="720000" cy="2520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4</a:t>
            </a:r>
            <a:r>
              <a:rPr lang="ru-RU" sz="1600" dirty="0">
                <a:solidFill>
                  <a:sysClr val="windowText" lastClr="000000"/>
                </a:solidFill>
              </a:rPr>
              <a:t>%</a:t>
            </a:r>
          </a:p>
        </p:txBody>
      </p:sp>
      <p:sp>
        <p:nvSpPr>
          <p:cNvPr id="62" name="Овал 61"/>
          <p:cNvSpPr/>
          <p:nvPr/>
        </p:nvSpPr>
        <p:spPr>
          <a:xfrm>
            <a:off x="2744144" y="2368502"/>
            <a:ext cx="720000" cy="2520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ru-RU" sz="1600" dirty="0">
                <a:solidFill>
                  <a:sysClr val="windowText" lastClr="000000"/>
                </a:solidFill>
              </a:rPr>
              <a:t>6%</a:t>
            </a:r>
          </a:p>
        </p:txBody>
      </p:sp>
      <p:sp>
        <p:nvSpPr>
          <p:cNvPr id="63" name="Овал 62"/>
          <p:cNvSpPr/>
          <p:nvPr/>
        </p:nvSpPr>
        <p:spPr>
          <a:xfrm>
            <a:off x="3651122" y="2368502"/>
            <a:ext cx="720000" cy="2520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ru-RU" sz="1600" dirty="0">
                <a:solidFill>
                  <a:sysClr val="windowText" lastClr="000000"/>
                </a:solidFill>
              </a:rPr>
              <a:t>6%</a:t>
            </a:r>
          </a:p>
        </p:txBody>
      </p:sp>
      <p:sp>
        <p:nvSpPr>
          <p:cNvPr id="64" name="Овал 63"/>
          <p:cNvSpPr/>
          <p:nvPr/>
        </p:nvSpPr>
        <p:spPr>
          <a:xfrm>
            <a:off x="4586929" y="2368502"/>
            <a:ext cx="720000" cy="2520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ru-RU" sz="1600" dirty="0">
                <a:solidFill>
                  <a:sysClr val="windowText" lastClr="000000"/>
                </a:solidFill>
              </a:rPr>
              <a:t>7%</a:t>
            </a:r>
          </a:p>
        </p:txBody>
      </p:sp>
      <p:sp>
        <p:nvSpPr>
          <p:cNvPr id="65" name="Овал 64"/>
          <p:cNvSpPr/>
          <p:nvPr/>
        </p:nvSpPr>
        <p:spPr>
          <a:xfrm>
            <a:off x="5482588" y="2368502"/>
            <a:ext cx="756000" cy="2520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7</a:t>
            </a:r>
            <a:r>
              <a:rPr lang="ru-RU" sz="1600" dirty="0">
                <a:solidFill>
                  <a:sysClr val="windowText" lastClr="000000"/>
                </a:solidFill>
              </a:rPr>
              <a:t>%</a:t>
            </a: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1717040" y="2368501"/>
            <a:ext cx="0" cy="38021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2631440" y="2368501"/>
            <a:ext cx="0" cy="38021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513454" y="2368501"/>
            <a:ext cx="0" cy="38021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4493151" y="2368501"/>
            <a:ext cx="0" cy="38021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5391740" y="2368501"/>
            <a:ext cx="0" cy="38021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131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>
          <a:extLst>
            <a:ext uri="{FF2B5EF4-FFF2-40B4-BE49-F238E27FC236}">
              <a16:creationId xmlns:a16="http://schemas.microsoft.com/office/drawing/2014/main" id="{94D1F5B6-DA56-B84B-E510-B956BA701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AFE0A91D-882E-2CEC-852C-6D4BEB26B9D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72755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Слайд think-cell" r:id="rId13" imgW="473" imgH="473" progId="TCLayout.ActiveDocument.1">
                  <p:embed/>
                </p:oleObj>
              </mc:Choice>
              <mc:Fallback>
                <p:oleObj name="Слайд think-cell" r:id="rId13" imgW="473" imgH="473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FE0A91D-882E-2CEC-852C-6D4BEB26B9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4" name="Google Shape;334;p3">
            <a:extLst>
              <a:ext uri="{FF2B5EF4-FFF2-40B4-BE49-F238E27FC236}">
                <a16:creationId xmlns:a16="http://schemas.microsoft.com/office/drawing/2014/main" id="{63C3E3B0-2FE8-71D1-C4BB-3E70F82657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2452" y="179446"/>
            <a:ext cx="11337242" cy="704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46C"/>
              </a:buClr>
              <a:buSzPts val="2000"/>
              <a:buFont typeface="Arial"/>
              <a:buNone/>
            </a:pPr>
            <a:r>
              <a:rPr lang="ru-RU" sz="2400" dirty="0">
                <a:latin typeface="+mj-lt"/>
              </a:rPr>
              <a:t>Бюджетная политика не ориентирована на развитие экономики</a:t>
            </a:r>
            <a:endParaRPr lang="ru-RU" sz="2400" dirty="0"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8" name="ee4pFootnotes">
            <a:extLst>
              <a:ext uri="{FF2B5EF4-FFF2-40B4-BE49-F238E27FC236}">
                <a16:creationId xmlns:a16="http://schemas.microsoft.com/office/drawing/2014/main" id="{DA8D0A2F-FB46-0FBE-27B0-4005D56F0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58" y="6495811"/>
            <a:ext cx="6267019" cy="123111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800" b="0" i="1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Источник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: </a:t>
            </a:r>
            <a:r>
              <a:rPr kumimoji="0" lang="ru-RU" sz="800" b="0" i="1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МФ </a:t>
            </a:r>
            <a:endParaRPr kumimoji="0" lang="en-US" sz="800" b="0" i="1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AA99FD0-3B56-C101-818E-E69793971270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44229103"/>
              </p:ext>
            </p:extLst>
          </p:nvPr>
        </p:nvGraphicFramePr>
        <p:xfrm>
          <a:off x="3629025" y="1485900"/>
          <a:ext cx="6345238" cy="4427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40" name="Text Placeholder 2"/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4995863" y="5600700"/>
            <a:ext cx="5207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C039FB5-B0BD-4FEA-B6FE-E4DC9F51E86D}" type="datetime'''''''''''''''''''''''2''''''0''''''2''''''4'''''''''''">
              <a:rPr lang="ru-RU" altLang="en-US" sz="1800" smtClean="0"/>
              <a:pPr/>
              <a:t>2024</a:t>
            </a:fld>
            <a:endParaRPr lang="ru-RU" sz="1800" dirty="0"/>
          </a:p>
        </p:txBody>
      </p:sp>
      <p:sp>
        <p:nvSpPr>
          <p:cNvPr id="41" name="Text Placeholder 2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8086725" y="5600700"/>
            <a:ext cx="5207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E2179ED-C71D-477A-8758-B99FE60FADBD}" type="datetime'''''2''''''02''''''''''''''5'">
              <a:rPr lang="ru-RU" altLang="en-US" sz="1800" smtClean="0"/>
              <a:pPr/>
              <a:t>2025</a:t>
            </a:fld>
            <a:endParaRPr lang="ru-RU" sz="1800" dirty="0"/>
          </a:p>
        </p:txBody>
      </p:sp>
      <p:sp>
        <p:nvSpPr>
          <p:cNvPr id="86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2200274" y="5235575"/>
            <a:ext cx="201453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F80F9147-89A8-4787-BB47-9665BF3A1182}" type="datetime'''''Бю''джет'''' ''р''а''''''''''''звит''и''''''я'''''''''''''">
              <a:rPr lang="ru-RU" altLang="en-US" sz="1800" b="1" smtClean="0"/>
              <a:pPr/>
              <a:t>Бюджет развития</a:t>
            </a:fld>
            <a:endParaRPr lang="ru-RU" sz="1800" b="1" dirty="0"/>
          </a:p>
        </p:txBody>
      </p:sp>
      <p:sp>
        <p:nvSpPr>
          <p:cNvPr id="43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804863" y="4906963"/>
            <a:ext cx="34099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C2862D5D-DA19-4985-A63F-F2ED53FD6A6E}" type="datetime'Общ''''е''''''г''''ос''''''у''да''рс''твенн''ы''е ''расходы'">
              <a:rPr lang="ru-RU" altLang="en-US" sz="1800" smtClean="0"/>
              <a:pPr/>
              <a:t>Общегосударственные расходы</a:t>
            </a:fld>
            <a:endParaRPr lang="ru-RU" sz="1800" dirty="0"/>
          </a:p>
        </p:txBody>
      </p:sp>
      <p:sp>
        <p:nvSpPr>
          <p:cNvPr id="71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3427413" y="4468813"/>
            <a:ext cx="7874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0156CBDA-A40F-4106-AA7B-CC7D279AED74}" type="datetime'П''''р''''''''''''о''''''''ч''''''и''''''''''''''е'''">
              <a:rPr lang="ru-RU" altLang="en-US" sz="18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Прочие</a:t>
            </a:fld>
            <a:endParaRPr lang="ru-RU" sz="1800" dirty="0"/>
          </a:p>
        </p:txBody>
      </p:sp>
      <p:sp>
        <p:nvSpPr>
          <p:cNvPr id="44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1990725" y="3648075"/>
            <a:ext cx="222408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95BFBB4C-AC55-4091-8074-B9892DDCDEBA}" type="datetime'''По''''д''''дер''ж''ка'''''''' ''''''ре''''г''ио''н''о''в'''">
              <a:rPr lang="ru-RU" altLang="en-US" sz="18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Поддержка регионов</a:t>
            </a:fld>
            <a:endParaRPr lang="ru-RU" sz="1800" dirty="0"/>
          </a:p>
        </p:txBody>
      </p:sp>
      <p:sp>
        <p:nvSpPr>
          <p:cNvPr id="45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2162174" y="2425700"/>
            <a:ext cx="205263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F669FE4F-212D-4FAE-85EB-B250E7D5DDC7}" type="datetime'''''Со''ц''иа''''''''''ль''ная'''' сф''''''''''''е''''ра'''">
              <a:rPr lang="ru-RU" altLang="en-US" sz="1800" smtClean="0"/>
              <a:pPr/>
              <a:t>Социальная сфера</a:t>
            </a:fld>
            <a:endParaRPr lang="ru-RU" sz="1800" dirty="0"/>
          </a:p>
        </p:txBody>
      </p:sp>
      <p:sp>
        <p:nvSpPr>
          <p:cNvPr id="123" name="Rectangle 25">
            <a:extLst>
              <a:ext uri="{FF2B5EF4-FFF2-40B4-BE49-F238E27FC236}">
                <a16:creationId xmlns:a16="http://schemas.microsoft.com/office/drawing/2014/main" id="{ADDA6403-CC56-1DEF-E43B-526A647ED633}"/>
              </a:ext>
            </a:extLst>
          </p:cNvPr>
          <p:cNvSpPr/>
          <p:nvPr/>
        </p:nvSpPr>
        <p:spPr>
          <a:xfrm>
            <a:off x="418212" y="1162300"/>
            <a:ext cx="8447995" cy="388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>
              <a:defRPr/>
            </a:pPr>
            <a:r>
              <a:rPr lang="ru-RU" dirty="0">
                <a:solidFill>
                  <a:srgbClr val="00646C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Основные направления расходов Республиканского бюджета, 2024-2025, %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59C2D804-2E03-8647-A0EB-96227311F0DE}"/>
              </a:ext>
            </a:extLst>
          </p:cNvPr>
          <p:cNvCxnSpPr>
            <a:cxnSpLocks/>
          </p:cNvCxnSpPr>
          <p:nvPr/>
        </p:nvCxnSpPr>
        <p:spPr>
          <a:xfrm flipH="1" flipV="1">
            <a:off x="466812" y="1620628"/>
            <a:ext cx="11182882" cy="0"/>
          </a:xfrm>
          <a:prstGeom prst="line">
            <a:avLst/>
          </a:prstGeom>
          <a:noFill/>
          <a:ln w="19050" cap="flat" cmpd="sng" algn="ctr">
            <a:solidFill>
              <a:srgbClr val="1F4E79"/>
            </a:solidFill>
            <a:prstDash val="sysDot"/>
            <a:miter lim="800000"/>
          </a:ln>
          <a:effectLst/>
        </p:spPr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43EF0864-2CD5-78FC-56D2-B7CB1F304A20}"/>
              </a:ext>
            </a:extLst>
          </p:cNvPr>
          <p:cNvCxnSpPr>
            <a:cxnSpLocks/>
          </p:cNvCxnSpPr>
          <p:nvPr/>
        </p:nvCxnSpPr>
        <p:spPr>
          <a:xfrm>
            <a:off x="0" y="5896073"/>
            <a:ext cx="12192000" cy="0"/>
          </a:xfrm>
          <a:prstGeom prst="line">
            <a:avLst/>
          </a:prstGeom>
          <a:ln w="38100">
            <a:solidFill>
              <a:srgbClr val="0064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oogle Shape;334;p3">
            <a:extLst>
              <a:ext uri="{FF2B5EF4-FFF2-40B4-BE49-F238E27FC236}">
                <a16:creationId xmlns:a16="http://schemas.microsoft.com/office/drawing/2014/main" id="{6FE80564-7BEC-E363-3C8D-6FA078A86921}"/>
              </a:ext>
            </a:extLst>
          </p:cNvPr>
          <p:cNvSpPr txBox="1">
            <a:spLocks/>
          </p:cNvSpPr>
          <p:nvPr/>
        </p:nvSpPr>
        <p:spPr>
          <a:xfrm>
            <a:off x="83127" y="5907923"/>
            <a:ext cx="11922826" cy="70424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625" b="0" kern="1200">
                <a:solidFill>
                  <a:srgbClr val="0064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spcBef>
                <a:spcPts val="0"/>
              </a:spcBef>
              <a:buClr>
                <a:srgbClr val="00646C"/>
              </a:buClr>
              <a:buSzPts val="2000"/>
            </a:pPr>
            <a:r>
              <a:rPr lang="ru-RU" sz="2400" dirty="0">
                <a:latin typeface="+mj-lt"/>
              </a:rPr>
              <a:t>«Бюджет развития» в Казахстане составляет всего 8% или около 2 трлн тенге</a:t>
            </a:r>
          </a:p>
        </p:txBody>
      </p:sp>
    </p:spTree>
    <p:extLst>
      <p:ext uri="{BB962C8B-B14F-4D97-AF65-F5344CB8AC3E}">
        <p14:creationId xmlns:p14="http://schemas.microsoft.com/office/powerpoint/2010/main" val="24473690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THINKCELLPRESENTATIONDONOTDELETE" val="&lt;?xml version=&quot;1.0&quot; encoding=&quot;UTF-16&quot; standalone=&quot;yes&quot;?&gt;&lt;root reqver=&quot;28224&quot;&gt;&lt;version val=&quot;35648&quot;/&gt;&lt;CPresentation id=&quot;1&quot;&gt;&lt;m_precDefaultNumber&gt;&lt;m_bNumberIsYear val=&quot;1&quot;/&gt;&lt;m_chMinusSymbol&gt;-&lt;/m_chMinusSymbol&gt;&lt;m_chDecimalSymbol17909&gt;,&lt;/m_chDecimalSymbol17909&gt;&lt;m_nGroupingDigits17909 val=&quot;2147483647&quot;/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24&quot;&gt;&lt;elem m_fUsage=&quot;1.46609999999999995879E+00&quot;&gt;&lt;m_msothmcolidx val=&quot;0&quot;/&gt;&lt;m_rgb r=&quot;F8&quot; g=&quot;C2&quot; b=&quot;60&quot;/&gt;&lt;/elem&gt;&lt;elem m_fUsage=&quot;1.28366930008170943012E+00&quot;&gt;&lt;m_msothmcolidx val=&quot;0&quot;/&gt;&lt;m_rgb r=&quot;FF&quot; g=&quot;D2&quot; b=&quot;86&quot;/&gt;&lt;/elem&gt;&lt;elem m_fUsage=&quot;1.02157665459056934409E+00&quot;&gt;&lt;m_msothmcolidx val=&quot;0&quot;/&gt;&lt;m_rgb r=&quot;A8&quot; g=&quot;CC&quot; b=&quot;B2&quot;/&gt;&lt;/elem&gt;&lt;elem m_fUsage=&quot;1.02095721000000017042E+00&quot;&gt;&lt;m_msothmcolidx val=&quot;0&quot;/&gt;&lt;m_rgb r=&quot;A7&quot; g=&quot;CC&quot; b=&quot;E3&quot;/&gt;&lt;/elem&gt;&lt;elem m_fUsage=&quot;1.00000000000000000000E+00&quot;&gt;&lt;m_msothmcolidx val=&quot;0&quot;/&gt;&lt;m_rgb r=&quot;B4&quot; g=&quot;D3&quot; b=&quot;C2&quot;/&gt;&lt;/elem&gt;&lt;elem m_fUsage=&quot;7.29000000000000092371E-01&quot;&gt;&lt;m_msothmcolidx val=&quot;0&quot;/&gt;&lt;m_rgb r=&quot;FD&quot; g=&quot;EB&quot; b=&quot;CA&quot;/&gt;&lt;/elem&gt;&lt;elem m_fUsage=&quot;6.31107976581000151839E-01&quot;&gt;&lt;m_msothmcolidx val=&quot;0&quot;/&gt;&lt;m_rgb r=&quot;FB&quot; g=&quot;C3&quot; b=&quot;D6&quot;/&gt;&lt;/elem&gt;&lt;elem m_fUsage=&quot;4.85897579218361352904E-01&quot;&gt;&lt;m_msothmcolidx val=&quot;0&quot;/&gt;&lt;m_rgb r=&quot;EC&quot; g=&quot;BF&quot; b=&quot;90&quot;/&gt;&lt;/elem&gt;&lt;elem m_fUsage=&quot;3.55985767391648166846E-01&quot;&gt;&lt;m_msothmcolidx val=&quot;0&quot;/&gt;&lt;m_rgb r=&quot;9D&quot; g=&quot;C4&quot; b=&quot;E6&quot;/&gt;&lt;/elem&gt;&lt;elem m_fUsage=&quot;3.13810596090000171188E-01&quot;&gt;&lt;m_msothmcolidx val=&quot;0&quot;/&gt;&lt;m_rgb r=&quot;0C&quot; g=&quot;6C&quot; b=&quot;72&quot;/&gt;&lt;/elem&gt;&lt;elem m_fUsage=&quot;2.54186582832900132001E-01&quot;&gt;&lt;m_msothmcolidx val=&quot;0&quot;/&gt;&lt;m_rgb r=&quot;E6&quot; g=&quot;F0&quot; b=&quot;EB&quot;/&gt;&lt;/elem&gt;&lt;elem m_fUsage=&quot;2.28767924549610118801E-01&quot;&gt;&lt;m_msothmcolidx val=&quot;0&quot;/&gt;&lt;m_rgb r=&quot;60&quot; g=&quot;92&quot; b=&quot;D5&quot;/&gt;&lt;/elem&gt;&lt;elem m_fUsage=&quot;1.71429099810605528598E-01&quot;&gt;&lt;m_msothmcolidx val=&quot;0&quot;/&gt;&lt;m_rgb r=&quot;7C&quot; g=&quot;BD&quot; b=&quot;9B&quot;/&gt;&lt;/elem&gt;&lt;elem m_fUsage=&quot;1.66771816996665767086E-01&quot;&gt;&lt;m_msothmcolidx val=&quot;0&quot;/&gt;&lt;m_rgb r=&quot;FD&quot; g=&quot;C6&quot; b=&quot;C1&quot;/&gt;&lt;/elem&gt;&lt;elem m_fUsage=&quot;1.35085171767299283552E-01&quot;&gt;&lt;m_msothmcolidx val=&quot;0&quot;/&gt;&lt;m_rgb r=&quot;CB&quot; g=&quot;E0&quot; b=&quot;D0&quot;/&gt;&lt;/elem&gt;&lt;elem m_fUsage=&quot;1.33960518039445392047E-01&quot;&gt;&lt;m_msothmcolidx val=&quot;0&quot;/&gt;&lt;m_rgb r=&quot;F5&quot; g=&quot;0F&quot; b=&quot;64&quot;/&gt;&lt;/elem&gt;&lt;elem m_fUsage=&quot;1.21162601910552822360E-01&quot;&gt;&lt;m_msothmcolidx val=&quot;0&quot;/&gt;&lt;m_rgb r=&quot;C0&quot; g=&quot;00&quot; b=&quot;00&quot;/&gt;&lt;/elem&gt;&lt;elem m_fUsage=&quot;1.09418989131512434110E-01&quot;&gt;&lt;m_msothmcolidx val=&quot;0&quot;/&gt;&lt;m_rgb r=&quot;90&quot; g=&quot;BF&quot; b=&quot;A7&quot;/&gt;&lt;/elem&gt;&lt;elem m_fUsage=&quot;1.00724581731075221724E-01&quot;&gt;&lt;m_msothmcolidx val=&quot;0&quot;/&gt;&lt;m_rgb r=&quot;00&quot; g=&quot;64&quot; b=&quot;6C&quot;/&gt;&lt;/elem&gt;&lt;elem m_fUsage=&quot;8.05432007229108237745E-02&quot;&gt;&lt;m_msothmcolidx val=&quot;0&quot;/&gt;&lt;m_rgb r=&quot;9D&quot; g=&quot;D0&quot; b=&quot;B4&quot;/&gt;&lt;/elem&gt;&lt;elem m_fUsage=&quot;7.97664430768725701837E-02&quot;&gt;&lt;m_msothmcolidx val=&quot;0&quot;/&gt;&lt;m_rgb r=&quot;FB&quot; g=&quot;A3&quot; b=&quot;95&quot;/&gt;&lt;/elem&gt;&lt;elem m_fUsage=&quot;5.56365943322185557696E-02&quot;&gt;&lt;m_msothmcolidx val=&quot;0&quot;/&gt;&lt;m_rgb r=&quot;5B&quot; g=&quot;AD&quot; b=&quot;82&quot;/&gt;&lt;/elem&gt;&lt;elem m_fUsage=&quot;2.31577290046268390034E-02&quot;&gt;&lt;m_msothmcolidx val=&quot;0&quot;/&gt;&lt;m_rgb r=&quot;1D&quot; g=&quot;99&quot; b=&quot;B3&quot;/&gt;&lt;/elem&gt;&lt;elem m_fUsage=&quot;1.71052271935411177861E-02&quot;&gt;&lt;m_msothmcolidx val=&quot;0&quot;/&gt;&lt;m_rgb r=&quot;00&quot; g=&quot;65&quot; b=&quot;6D&quot;/&gt;&lt;/elem&gt;&lt;/m_vecMRU&gt;&lt;/m_mruColor&gt;&lt;m_eweekdayFirstOfWeek val=&quot;2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RL4.TjkDORP5pVjf.0z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XSlICiy0SWB0tkaicgT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gMkoeCT8QurStucA0lf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F_hsCWwLhvx7VW8.9vT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rYI7r064vMKHr.L.BC23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SpLVhBoL_ISwOtF48N04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7FpWmDc3Ewf4F5k3K_Cr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LH16HXuvQrI6V1Y1nOV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I6CMVtC4pULL0n9YDwNk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1OOSmtzK12.fua_CRQpJ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6rso2.IMpXsUtZ8t5YCf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BSEPQxXDjgvV4vCumlfl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pchoULdyn8wrZbWDNlY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4v87u94ewaiCsjKJPmjg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7AfwVKyd13tA064Mp6Gv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8wsornRSx_XUSDtNclq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RpW9XQRxzd4C1Vbp4HC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9ol58mZjnFWg6pvKGZ0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hEMIJIazPBL2CmsJ1YY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VYWHQnpnAPdb_2ioehd1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2YDZHX_wl1c8rwVNm40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BthyY0nR6jUixMCWbmGZ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YMSs7Surnva8334Gkqy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iGqJeRL4HaIEdSMUV24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dgglGzkQCSqET1W3xhZ2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I.HhGESF0uJXx8paeZT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tuO1uKf27qjjdb9mjWt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h_kuKBVsZj8ZyMWHdig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6JVr2K8jxLNlsvXVDJ4p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nFNncF7DQ..Klc3csRA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PZjCs.LFB6zIJJU4pai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.qRZs97dh7Ml4Ig0ir2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2Y_PJt4mNPMUWCav1yo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nWQgpjDPTRCGN62K_Pe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Np9CT7H0w0m1lk.oK7c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HRrqwQiNWUyxLlk3GBn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B1Fg6wKXOxceQQJc.lt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_wLYr3UZBcE4mkGgIGSf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.XKek72CH.u9.O2F_sSh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qp5459p1DV9ByXFAsja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.g8e3UeQzYIR9OUK2ip.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JA6_P2asHpWVBe1nDR3Q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snToPeCQb50HAgJDB7B6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QWiHNBWJQtfYd3N36TS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.DCzvbdEAwDP_Oa3svw8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T_.0DMmgTNgs.H8RjkC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Nt9X6ZpmAf.nhHwkLNl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iGraODunuaSp.mNUBy2Q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1.D4tgBc3KmJUF1sME9n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HpiCZgX8dQyVpE1x.ReD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ZfA6GaqwvRmwdf4XKVa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szjBrJg5WPqmYwgyE_d3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1vmS2RBflz49pUd7ERkm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yECbOhwKtUo1BAoMqWQ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hT1al.6HsLwDiiXupqd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Tofxy_9mAGB91vZ5z1A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_Iu37hoetRdyOnEJVN4G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B6uA600d4QIq_LEA65vh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r868oWNjk0BCqng914d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h.FBE46GZW8srTLXGzqw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vt6q5Yf8t30pNj21utuy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8mY5bvmI6C7ywvBJ1W0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F_hsCWwLhvx7VW8.9vT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1OOSmtzK12.fua_CRQpJw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I6CMVtC4pULL0n9YDwNk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LH16HXuvQrI6V1Y1nOV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rYI7r064vMKHr.L.BC23g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9grtXJIw3hqka_jkKbi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CSksYoznWe2RHGCLZp1X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qszwpha8CJJ__.t34f7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WhmCMDIoVfWF5GNCLltQ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SpLVhBoL_ISwOtF48N04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6rso2.IMpXsUtZ8t5YCf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BSEPQxXDjgvV4vCumlfl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pchoULdyn8wrZbWDNlY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EOsPm7nbkjdQUMi5G9iBw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OGW50tnMoR4drUjfdY3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EFjQTEmkWlhXz9eGfVl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FzREdxfJQPaXdpZDHzz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SaLTNOV2a9PDss_KI63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QmiloBvglr6K6ewYX9Kr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Na8rK9fQX4vR82c7zIf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9oqf9b64Bf7rrZqUgsY2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uyB1F2D3d07RumAG1MR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35BD8NrGXXsWXiYu3ZPw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4pP90nESAHpR4ygOc6_C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TI4zVfy4H.nldVwZcC.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8DtVd2nHSBavfPautE6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fHWjGawN1mPIs2.yQIi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KA6q8Eje1KZi9VJ3W1.f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wuIXrta.fXJAZ67AC9u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cCMOfqZoQnm2LGloWrU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0QUrVEFo0KRzrrXmMXB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08M9Ztc88JtCk8WKiVj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CuoBk8iIkQ03WlXpSKQO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3LI5flCPK.s4JoiDkVh2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BQnEUzICwWnUr6RbD8r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bEWHUvTJAaUWT1SK7Z3y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kcr3JFvSjqi7XOMnxDh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IfplzMQmWqWNd9BC.jGd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1XycnzMysNWtzO6Id8C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41YX2xQliM9J_3W6DiK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xu1bxZpjP0ApCgiPzoE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fcDWp.g8aJc3KqQhXG8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NpNDCdQpVuhnxa1srfJ9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q6UpSTOAP7j3A5n.ZEH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OT4REAPwBl7S1naRm_9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jkBH2bZpnJqvscybl5_1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fUNsV49p3p8opg1kzX4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lJ5Wm3GakScd0XykYbg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ow3SZuZAVrVOVqmFP7J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oSP6WcwiW896DVmYIi_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jFxqssRoeY2I2cOA61OA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NNZdhKXsexCd6u8KXzK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vFiJvoWfbF7GplcLhiW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rS.5BBAuVIzcwl61wu3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tRf8n7j66KRKROiXHyf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TPtyIvLBqIlR9U0Xm0e5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0Gjg2wggJKEIfYx3jRqM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dA.AsBNTx8.EyQv8fmq6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WkYfUBgvWlfdHCqKd35B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zOWxhE2C7KzzSHbxgLL9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nXg5jZl8LWEF5NsE96Qi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qAoSSv1.jI2ksZsZksg_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.ohz9Nv2TGfUyRWk2eE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0yUBjcqCqVybbkXVMsB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o.0IiE9rAwKU1B4sdh00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7LnK3eNdBWzI6qUE5HX1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zebWYToU657ISMO_qjzx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9cnK7n88.z1Wj2PUx3z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V8.DTnEd7Ft2rJCxzyw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TtV2LyfLy8WiJ7tUAwR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DSIzE4gycTzyyT5R0MqX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nntk5gpYxgIwym6BmVvO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MLg54ZKwCvvihtdyy.p9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jLarMbZpc9Os8QAzgXHJ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kRa1WPZZ2wsjZy7txe5J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CZtFhbvLN5Ey6uMjHeIv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.ACvF.fTgyscw.kSM6YW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t92nMibRbFcawtMooN5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M4c0qD9IgiL8EJr_OUi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nuNRdWyBEth0eC03ktU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E4MQ8Ua7ZTV0XKFw8zHC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3EaxF6hZrJCuj1ZNMij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JKuTZ6K_5jeOxZC1skEw"/>
</p:tagLst>
</file>

<file path=ppt/theme/theme1.xml><?xml version="1.0" encoding="utf-8"?>
<a:theme xmlns:a="http://schemas.openxmlformats.org/drawingml/2006/main" name="2_New">
  <a:themeElements>
    <a:clrScheme name="Dasco 1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00646C"/>
      </a:accent1>
      <a:accent2>
        <a:srgbClr val="82B599"/>
      </a:accent2>
      <a:accent3>
        <a:srgbClr val="CCCCCC"/>
      </a:accent3>
      <a:accent4>
        <a:srgbClr val="E0940A"/>
      </a:accent4>
      <a:accent5>
        <a:srgbClr val="357AA5"/>
      </a:accent5>
      <a:accent6>
        <a:srgbClr val="B20C43"/>
      </a:accent6>
      <a:hlink>
        <a:srgbClr val="0563C1"/>
      </a:hlink>
      <a:folHlink>
        <a:srgbClr val="1F4E7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New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01-05-2018 Dasco CORP Presentation</Template>
  <TotalTime>282292</TotalTime>
  <Words>2989</Words>
  <Application>Microsoft Office PowerPoint</Application>
  <PresentationFormat>Широкоэкранный</PresentationFormat>
  <Paragraphs>522</Paragraphs>
  <Slides>25</Slides>
  <Notes>14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Arial</vt:lpstr>
      <vt:lpstr>Arial </vt:lpstr>
      <vt:lpstr>Arial Black</vt:lpstr>
      <vt:lpstr>Calibri</vt:lpstr>
      <vt:lpstr>Century Gothic</vt:lpstr>
      <vt:lpstr>Graphik Black</vt:lpstr>
      <vt:lpstr>Wingdings</vt:lpstr>
      <vt:lpstr>2_New</vt:lpstr>
      <vt:lpstr>3_New</vt:lpstr>
      <vt:lpstr>Слайд think-cell</vt:lpstr>
      <vt:lpstr>Презентация PowerPoint</vt:lpstr>
      <vt:lpstr>Презентация PowerPoint</vt:lpstr>
      <vt:lpstr>Предлагается повышение ставки НДС, при этом ставка будет дифференцирована по отраслям</vt:lpstr>
      <vt:lpstr>Предлагается снижение порога по постановке на учет по НДС до 15 млн тенге</vt:lpstr>
      <vt:lpstr>Предлагается реформирование специальных налоговых режимов</vt:lpstr>
      <vt:lpstr>Презентация PowerPoint</vt:lpstr>
      <vt:lpstr>Доходы консолидированного бюджета составляют 23% от ВВП, что в международном сравнении является низким показателем</vt:lpstr>
      <vt:lpstr>Презентация PowerPoint</vt:lpstr>
      <vt:lpstr>Бюджетная политика не ориентирована на развитие экономики</vt:lpstr>
      <vt:lpstr>По доле государственных инвестиций к ВВП Казахстан отстает от соседних стран</vt:lpstr>
      <vt:lpstr>Общая потребность в дополнительных доходах бюджета составляет от 4,6 трлн тенге в 2026 г. до 8,7 трлн в 2029 г.</vt:lpstr>
      <vt:lpstr>Почему предлагается ставка НДС 16%: логика исходя из размера дефицита бюджета и потребности в дополнительных доходах в размере более 5 триллионов тенге </vt:lpstr>
      <vt:lpstr>Действующая ставка НДС в Казахстане в размере 12% – одна из самых низких в мире</vt:lpstr>
      <vt:lpstr>Коэффициент собираемости НДС в Казахстане составляет 34%, существенно ниже в сравнении с другими странами</vt:lpstr>
      <vt:lpstr>Презентация PowerPoint</vt:lpstr>
      <vt:lpstr>Для сельского хозяйства предлагается освобождение, а для здравоохранения – пониженная ставка НДС</vt:lpstr>
      <vt:lpstr>Почему порог 15 миллионов тенге: у 86% плательщиков на основе УД обороты не превышают данный порог</vt:lpstr>
      <vt:lpstr>Порог по переходу на НДС в Казахстане выше, чем во многих странах, включая соседние</vt:lpstr>
      <vt:lpstr>Почему необходимо распространить розничный режим только на B2C?</vt:lpstr>
      <vt:lpstr>Презентация PowerPoint</vt:lpstr>
      <vt:lpstr>Презентация PowerPoint</vt:lpstr>
      <vt:lpstr>Презентация PowerPoint</vt:lpstr>
      <vt:lpstr>Основные цели реформы – это решение трех ключевых вызовов: экономических проблем, бюджетного дефицита и укрепления налоговой морали</vt:lpstr>
      <vt:lpstr>Презентация PowerPoint</vt:lpstr>
      <vt:lpstr>Как будут использоваться дополнительные поступления? На экономическое развитие, привлечение инвестиций, поддержку бизнеса и инфраструктуру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My Name</dc:creator>
  <cp:lastModifiedBy>Карина Лазарева</cp:lastModifiedBy>
  <cp:revision>4935</cp:revision>
  <cp:lastPrinted>2024-10-01T09:28:15Z</cp:lastPrinted>
  <dcterms:created xsi:type="dcterms:W3CDTF">2018-04-01T08:04:46Z</dcterms:created>
  <dcterms:modified xsi:type="dcterms:W3CDTF">2025-02-27T08:24:24Z</dcterms:modified>
</cp:coreProperties>
</file>